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72" r:id="rId2"/>
    <p:sldId id="326" r:id="rId3"/>
    <p:sldId id="337" r:id="rId4"/>
    <p:sldId id="384" r:id="rId5"/>
    <p:sldId id="387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397" r:id="rId24"/>
    <p:sldId id="487" r:id="rId25"/>
    <p:sldId id="492" r:id="rId26"/>
    <p:sldId id="505" r:id="rId27"/>
    <p:sldId id="507" r:id="rId28"/>
    <p:sldId id="506" r:id="rId29"/>
    <p:sldId id="489" r:id="rId30"/>
    <p:sldId id="385" r:id="rId31"/>
    <p:sldId id="493" r:id="rId32"/>
    <p:sldId id="494" r:id="rId33"/>
    <p:sldId id="495" r:id="rId34"/>
    <p:sldId id="381" r:id="rId35"/>
    <p:sldId id="496" r:id="rId36"/>
    <p:sldId id="392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444" r:id="rId45"/>
    <p:sldId id="445" r:id="rId46"/>
    <p:sldId id="447" r:id="rId47"/>
    <p:sldId id="455" r:id="rId48"/>
    <p:sldId id="504" r:id="rId49"/>
    <p:sldId id="320" r:id="rId50"/>
  </p:sldIdLst>
  <p:sldSz cx="12192000" cy="6858000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9234f6c-4893-4975-b648-c442f767007d}">
          <p14:sldIdLst>
            <p14:sldId id="272"/>
            <p14:sldId id="326"/>
            <p14:sldId id="337"/>
            <p14:sldId id="437"/>
            <p14:sldId id="384"/>
            <p14:sldId id="387"/>
            <p14:sldId id="470"/>
          </p14:sldIdLst>
        </p14:section>
        <p14:section name="Untitled Section" id="{22cca317-3009-487c-a976-85d38826730c}">
          <p14:sldIdLst>
            <p14:sldId id="376"/>
            <p14:sldId id="378"/>
            <p14:sldId id="397"/>
            <p14:sldId id="385"/>
            <p14:sldId id="381"/>
            <p14:sldId id="392"/>
            <p14:sldId id="393"/>
            <p14:sldId id="436"/>
            <p14:sldId id="409"/>
            <p14:sldId id="438"/>
            <p14:sldId id="439"/>
            <p14:sldId id="440"/>
            <p14:sldId id="448"/>
            <p14:sldId id="450"/>
            <p14:sldId id="451"/>
            <p14:sldId id="449"/>
            <p14:sldId id="452"/>
            <p14:sldId id="453"/>
            <p14:sldId id="443"/>
            <p14:sldId id="444"/>
            <p14:sldId id="445"/>
            <p14:sldId id="454"/>
            <p14:sldId id="447"/>
            <p14:sldId id="455"/>
            <p14:sldId id="457"/>
            <p14:sldId id="425"/>
            <p14:sldId id="426"/>
            <p14:sldId id="432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DF"/>
    <a:srgbClr val="003399"/>
    <a:srgbClr val="CCECFF"/>
    <a:srgbClr val="00CC99"/>
    <a:srgbClr val="CC9900"/>
    <a:srgbClr val="F2F8AA"/>
    <a:srgbClr val="CCFF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803" autoAdjust="0"/>
  </p:normalViewPr>
  <p:slideViewPr>
    <p:cSldViewPr snapToGrid="0">
      <p:cViewPr>
        <p:scale>
          <a:sx n="80" d="100"/>
          <a:sy n="80" d="100"/>
        </p:scale>
        <p:origin x="-126" y="3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.5%20SO%20QUY%20TIEN%20AN.xls" TargetMode="External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.8%20BANG%20DIEU%20TRA.pdf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.10-%20M.10a%20TONG%20HOP%20KHO.xls" TargetMode="External"/><Relationship Id="rId1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hyperlink" Target="M.11%20TINH%20TIEN%20CHO%2029.2.xls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.6b%20THUC%20DON%20MG.pdf" TargetMode="External"/><Relationship Id="rId7" Type="http://schemas.openxmlformats.org/officeDocument/2006/relationships/image" Target="../media/image211.jpeg"/><Relationship Id="rId2" Type="http://schemas.openxmlformats.org/officeDocument/2006/relationships/hyperlink" Target="M.6a%20THUC%20DON%20NT.pdf" TargetMode="External"/><Relationship Id="rId6" Type="http://schemas.openxmlformats.org/officeDocument/2006/relationships/hyperlink" Target="M.5%20SO%20QUY%20TIEN%20AN.xls" TargetMode="External"/><Relationship Id="rId1" Type="http://schemas.openxmlformats.org/officeDocument/2006/relationships/image" Target="../media/image191.jpeg"/><Relationship Id="rId5" Type="http://schemas.openxmlformats.org/officeDocument/2006/relationships/image" Target="../media/image181.jpeg"/><Relationship Id="rId4" Type="http://schemas.openxmlformats.org/officeDocument/2006/relationships/image" Target="../media/image20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M.7%20PHIEU%20KE%20CHO.xls" TargetMode="External"/><Relationship Id="rId1" Type="http://schemas.openxmlformats.org/officeDocument/2006/relationships/image" Target="../media/image22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.8%20BANG%20DIEU%20TRA.pdf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.11%20TINH%20TIEN%20CHO%2029.2.xls" TargetMode="External"/><Relationship Id="rId1" Type="http://schemas.openxmlformats.org/officeDocument/2006/relationships/image" Target="../media/image191.jpeg"/><Relationship Id="rId5" Type="http://schemas.openxmlformats.org/officeDocument/2006/relationships/image" Target="../media/image24.jpeg"/><Relationship Id="rId4" Type="http://schemas.openxmlformats.org/officeDocument/2006/relationships/hyperlink" Target="M.10-%20M.10a%20TONG%20HOP%20KHO.xls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7B740-0C4D-4FC8-92B1-D53C08B8D50C}" type="doc">
      <dgm:prSet loTypeId="urn:microsoft.com/office/officeart/2005/8/layout/vLis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C81E9E7D-FFD0-45B4-BE7F-24FC547606C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QUỸ TIỀN MẶT</a:t>
          </a:r>
        </a:p>
        <a:p>
          <a:pPr algn="just"/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khoản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-chi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riêng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phiếu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(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Sổ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quỹ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tiền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mặt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)</a:t>
          </a:r>
          <a:r>
            <a:rPr lang="en-US" sz="2400" b="1" u="sng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endParaRPr lang="en-US" sz="24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1E8B3-B8AC-4097-9F2C-F4FDC57906B7}" type="parTrans" cxnId="{BAC51408-3F49-45EC-9FB7-9F34207E3BE4}">
      <dgm:prSet/>
      <dgm:spPr/>
      <dgm:t>
        <a:bodyPr/>
        <a:lstStyle/>
        <a:p>
          <a:endParaRPr lang="en-US"/>
        </a:p>
      </dgm:t>
    </dgm:pt>
    <dgm:pt modelId="{138BCA70-414E-4CD4-804C-E1A28EC9E6DE}" type="sibTrans" cxnId="{BAC51408-3F49-45EC-9FB7-9F34207E3BE4}">
      <dgm:prSet/>
      <dgm:spPr/>
      <dgm:t>
        <a:bodyPr/>
        <a:lstStyle/>
        <a:p>
          <a:endParaRPr lang="en-US"/>
        </a:p>
      </dgm:t>
    </dgm:pt>
    <dgm:pt modelId="{901212EC-32D4-4CEA-8C2B-AA10E6E329D6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algn="just"/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XÂY DỰNG THỰC ĐƠN VÀ TÍNH KPDD</a:t>
          </a:r>
        </a:p>
        <a:p>
          <a:pPr algn="l"/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NT)(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MG)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nhằm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lứa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tuổi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cứ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sĩ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cộng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lũy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00924B40-E3A9-4E73-99F7-C404A4803D6D}" type="parTrans" cxnId="{66317E53-706F-4D41-8788-EF816F16B0D2}">
      <dgm:prSet/>
      <dgm:spPr/>
      <dgm:t>
        <a:bodyPr/>
        <a:lstStyle/>
        <a:p>
          <a:endParaRPr lang="en-US"/>
        </a:p>
      </dgm:t>
    </dgm:pt>
    <dgm:pt modelId="{8C61E7CB-9676-4335-AAE2-2D472FF544B9}" type="sibTrans" cxnId="{66317E53-706F-4D41-8788-EF816F16B0D2}">
      <dgm:prSet/>
      <dgm:spPr/>
      <dgm:t>
        <a:bodyPr/>
        <a:lstStyle/>
        <a:p>
          <a:endParaRPr lang="en-US"/>
        </a:p>
      </dgm:t>
    </dgm:pt>
    <dgm:pt modelId="{F733EFCE-0E1D-43C8-A6D5-25F2A33D6E2F}" type="pres">
      <dgm:prSet presAssocID="{7737B740-0C4D-4FC8-92B1-D53C08B8D5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A348B-CA61-4586-A530-3CF137627007}" type="pres">
      <dgm:prSet presAssocID="{901212EC-32D4-4CEA-8C2B-AA10E6E329D6}" presName="composite" presStyleCnt="0"/>
      <dgm:spPr/>
    </dgm:pt>
    <dgm:pt modelId="{C6FFC0E6-9D4A-4DD7-8213-C0F1BAF49174}" type="pres">
      <dgm:prSet presAssocID="{901212EC-32D4-4CEA-8C2B-AA10E6E329D6}" presName="imgShp" presStyleLbl="fgImgPlace1" presStyleIdx="0" presStyleCnt="2" custScaleX="51851" custScaleY="68896" custLinFactY="47351" custLinFactNeighborX="-95250" custLinFactNeighborY="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60EFEEF-3D89-4FAB-9E72-CF746B3FB69F}" type="pres">
      <dgm:prSet presAssocID="{901212EC-32D4-4CEA-8C2B-AA10E6E329D6}" presName="txShp" presStyleLbl="node1" presStyleIdx="0" presStyleCnt="2" custScaleX="150376" custScaleY="173033" custLinFactY="54957" custLinFactNeighborX="3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BB39-06CF-4334-90BF-4A2BA83BF67A}" type="pres">
      <dgm:prSet presAssocID="{8C61E7CB-9676-4335-AAE2-2D472FF544B9}" presName="spacing" presStyleCnt="0"/>
      <dgm:spPr/>
    </dgm:pt>
    <dgm:pt modelId="{EF481B42-AEF8-4055-8BFF-E47161CEC9E2}" type="pres">
      <dgm:prSet presAssocID="{C81E9E7D-FFD0-45B4-BE7F-24FC547606C2}" presName="composite" presStyleCnt="0"/>
      <dgm:spPr/>
    </dgm:pt>
    <dgm:pt modelId="{AC1B1585-CFCE-4757-A554-02B888862E82}" type="pres">
      <dgm:prSet presAssocID="{C81E9E7D-FFD0-45B4-BE7F-24FC547606C2}" presName="imgShp" presStyleLbl="fgImgPlace1" presStyleIdx="1" presStyleCnt="2" custScaleX="56426" custScaleY="56842" custLinFactX="-44796" custLinFactY="-100000" custLinFactNeighborX="-100000" custLinFactNeighborY="-1118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D74E2BF-58B0-4645-8B9F-0247E62C9703}" type="pres">
      <dgm:prSet presAssocID="{C81E9E7D-FFD0-45B4-BE7F-24FC547606C2}" presName="txShp" presStyleLbl="node1" presStyleIdx="1" presStyleCnt="2" custScaleX="146902" custScaleY="139538" custLinFactY="-100000" custLinFactNeighborX="2008" custLinFactNeighborY="-11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BF3B2-E9B5-4B75-BFE0-AAE2EE2CB982}" type="presOf" srcId="{C81E9E7D-FFD0-45B4-BE7F-24FC547606C2}" destId="{CD74E2BF-58B0-4645-8B9F-0247E62C9703}" srcOrd="0" destOrd="0" presId="urn:microsoft.com/office/officeart/2005/8/layout/vList3"/>
    <dgm:cxn modelId="{BAC51408-3F49-45EC-9FB7-9F34207E3BE4}" srcId="{7737B740-0C4D-4FC8-92B1-D53C08B8D50C}" destId="{C81E9E7D-FFD0-45B4-BE7F-24FC547606C2}" srcOrd="1" destOrd="0" parTransId="{A0C1E8B3-B8AC-4097-9F2C-F4FDC57906B7}" sibTransId="{138BCA70-414E-4CD4-804C-E1A28EC9E6DE}"/>
    <dgm:cxn modelId="{35972605-1046-4921-82B8-72C55996FA94}" type="presOf" srcId="{901212EC-32D4-4CEA-8C2B-AA10E6E329D6}" destId="{F60EFEEF-3D89-4FAB-9E72-CF746B3FB69F}" srcOrd="0" destOrd="0" presId="urn:microsoft.com/office/officeart/2005/8/layout/vList3"/>
    <dgm:cxn modelId="{7F6B6CAB-8815-434E-8B81-E6C2597011D9}" type="presOf" srcId="{7737B740-0C4D-4FC8-92B1-D53C08B8D50C}" destId="{F733EFCE-0E1D-43C8-A6D5-25F2A33D6E2F}" srcOrd="0" destOrd="0" presId="urn:microsoft.com/office/officeart/2005/8/layout/vList3"/>
    <dgm:cxn modelId="{66317E53-706F-4D41-8788-EF816F16B0D2}" srcId="{7737B740-0C4D-4FC8-92B1-D53C08B8D50C}" destId="{901212EC-32D4-4CEA-8C2B-AA10E6E329D6}" srcOrd="0" destOrd="0" parTransId="{00924B40-E3A9-4E73-99F7-C404A4803D6D}" sibTransId="{8C61E7CB-9676-4335-AAE2-2D472FF544B9}"/>
    <dgm:cxn modelId="{DA99193E-8F9B-47F1-8913-5F2B21511E1E}" type="presParOf" srcId="{F733EFCE-0E1D-43C8-A6D5-25F2A33D6E2F}" destId="{207A348B-CA61-4586-A530-3CF137627007}" srcOrd="0" destOrd="0" presId="urn:microsoft.com/office/officeart/2005/8/layout/vList3"/>
    <dgm:cxn modelId="{578B4EBC-6320-4D7D-8E16-BCB83598B99A}" type="presParOf" srcId="{207A348B-CA61-4586-A530-3CF137627007}" destId="{C6FFC0E6-9D4A-4DD7-8213-C0F1BAF49174}" srcOrd="0" destOrd="0" presId="urn:microsoft.com/office/officeart/2005/8/layout/vList3"/>
    <dgm:cxn modelId="{6770A7D3-9333-4343-A686-4EBA33907DB4}" type="presParOf" srcId="{207A348B-CA61-4586-A530-3CF137627007}" destId="{F60EFEEF-3D89-4FAB-9E72-CF746B3FB69F}" srcOrd="1" destOrd="0" presId="urn:microsoft.com/office/officeart/2005/8/layout/vList3"/>
    <dgm:cxn modelId="{534844B6-8389-4F43-86BC-7AAA80F59896}" type="presParOf" srcId="{F733EFCE-0E1D-43C8-A6D5-25F2A33D6E2F}" destId="{C5FBBB39-06CF-4334-90BF-4A2BA83BF67A}" srcOrd="1" destOrd="0" presId="urn:microsoft.com/office/officeart/2005/8/layout/vList3"/>
    <dgm:cxn modelId="{A3C65F36-C761-4F07-BFFA-7F2F99573A05}" type="presParOf" srcId="{F733EFCE-0E1D-43C8-A6D5-25F2A33D6E2F}" destId="{EF481B42-AEF8-4055-8BFF-E47161CEC9E2}" srcOrd="2" destOrd="0" presId="urn:microsoft.com/office/officeart/2005/8/layout/vList3"/>
    <dgm:cxn modelId="{6CE44BAE-409B-43A3-A256-6240D6B31C72}" type="presParOf" srcId="{EF481B42-AEF8-4055-8BFF-E47161CEC9E2}" destId="{AC1B1585-CFCE-4757-A554-02B888862E82}" srcOrd="0" destOrd="0" presId="urn:microsoft.com/office/officeart/2005/8/layout/vList3"/>
    <dgm:cxn modelId="{B106D022-3209-44B9-842F-E2E1BFA1987B}" type="presParOf" srcId="{EF481B42-AEF8-4055-8BFF-E47161CEC9E2}" destId="{CD74E2BF-58B0-4645-8B9F-0247E62C9703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EA238-E727-45FC-AD17-DC716700CE24}" type="doc">
      <dgm:prSet loTypeId="urn:microsoft.com/office/officeart/2005/8/layout/vList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A57AA2FD-B0D5-449D-A835-F9A75C1D87E8}">
      <dgm:prSet custT="1"/>
      <dgm:spPr>
        <a:solidFill>
          <a:schemeClr val="accent4">
            <a:lumMod val="20000"/>
            <a:lumOff val="8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</a:rPr>
            <a:t>-</a:t>
          </a:r>
          <a:r>
            <a:rPr lang="en-US" sz="2000" dirty="0" smtClean="0"/>
            <a:t>  </a:t>
          </a:r>
        </a:p>
        <a:p>
          <a:pPr rtl="0">
            <a:lnSpc>
              <a:spcPct val="100000"/>
            </a:lnSpc>
          </a:pPr>
          <a:endParaRPr lang="en-US" sz="20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100000"/>
            </a:lnSpc>
          </a:pPr>
          <a:r>
            <a:rPr lang="en-US" sz="2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 THỰC HIỆN PHIẾU KÊ CHỢ VÀ MẪU </a:t>
          </a: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SỔ </a:t>
          </a: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 BƯỚC </a:t>
          </a:r>
          <a:endParaRPr lang="en-US" sz="2200" u="sng" dirty="0" smtClean="0"/>
        </a:p>
        <a:p>
          <a:pPr rtl="0">
            <a:lnSpc>
              <a:spcPct val="100000"/>
            </a:lnSpc>
          </a:pP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phiếu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kê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phiếu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kê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100000"/>
            </a:lnSpc>
          </a:pPr>
          <a:r>
            <a:rPr lang="en-US" sz="2200" dirty="0" smtClean="0">
              <a:solidFill>
                <a:schemeClr val="tx1"/>
              </a:solidFill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hơp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chênh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lệch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b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buớc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B1 (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tươi,khô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B2 (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B3 (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rtl="0">
            <a:lnSpc>
              <a:spcPct val="100000"/>
            </a:lnSpc>
          </a:pP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895B1-5682-4693-A0F5-B5763FEC19EE}" type="parTrans" cxnId="{96FDA3D3-9459-4CEF-A9EA-F818B5D0BF89}">
      <dgm:prSet/>
      <dgm:spPr/>
      <dgm:t>
        <a:bodyPr/>
        <a:lstStyle/>
        <a:p>
          <a:endParaRPr lang="en-US"/>
        </a:p>
      </dgm:t>
    </dgm:pt>
    <dgm:pt modelId="{68654367-7278-4B04-9C9C-ABD61ADC8707}" type="sibTrans" cxnId="{96FDA3D3-9459-4CEF-A9EA-F818B5D0BF89}">
      <dgm:prSet/>
      <dgm:spPr/>
      <dgm:t>
        <a:bodyPr/>
        <a:lstStyle/>
        <a:p>
          <a:endParaRPr lang="en-US"/>
        </a:p>
      </dgm:t>
    </dgm:pt>
    <dgm:pt modelId="{B7C6A53F-BE61-479D-BCF3-4F02EE0DB64E}" type="pres">
      <dgm:prSet presAssocID="{B78EA238-E727-45FC-AD17-DC716700CE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A180A-E0AA-4F74-92A6-5096461BF62F}" type="pres">
      <dgm:prSet presAssocID="{A57AA2FD-B0D5-449D-A835-F9A75C1D87E8}" presName="comp" presStyleCnt="0"/>
      <dgm:spPr/>
    </dgm:pt>
    <dgm:pt modelId="{03ED499F-3366-4D68-9FDD-427B78556534}" type="pres">
      <dgm:prSet presAssocID="{A57AA2FD-B0D5-449D-A835-F9A75C1D87E8}" presName="box" presStyleLbl="node1" presStyleIdx="0" presStyleCnt="1"/>
      <dgm:spPr/>
      <dgm:t>
        <a:bodyPr/>
        <a:lstStyle/>
        <a:p>
          <a:endParaRPr lang="en-US"/>
        </a:p>
      </dgm:t>
    </dgm:pt>
    <dgm:pt modelId="{E55D4182-A236-4B37-A926-76CC4CA8DCCA}" type="pres">
      <dgm:prSet presAssocID="{A57AA2FD-B0D5-449D-A835-F9A75C1D87E8}" presName="img" presStyleLbl="fgImgPlace1" presStyleIdx="0" presStyleCnt="1" custScaleX="86705" custScaleY="736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C5A6402-B8B3-494E-A907-F7CFC579C89B}" type="pres">
      <dgm:prSet presAssocID="{A57AA2FD-B0D5-449D-A835-F9A75C1D87E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DA3D3-9459-4CEF-A9EA-F818B5D0BF89}" srcId="{B78EA238-E727-45FC-AD17-DC716700CE24}" destId="{A57AA2FD-B0D5-449D-A835-F9A75C1D87E8}" srcOrd="0" destOrd="0" parTransId="{E36895B1-5682-4693-A0F5-B5763FEC19EE}" sibTransId="{68654367-7278-4B04-9C9C-ABD61ADC8707}"/>
    <dgm:cxn modelId="{33082AEC-385E-4FAA-A5F3-1A08C5C1560B}" type="presOf" srcId="{A57AA2FD-B0D5-449D-A835-F9A75C1D87E8}" destId="{3C5A6402-B8B3-494E-A907-F7CFC579C89B}" srcOrd="1" destOrd="0" presId="urn:microsoft.com/office/officeart/2005/8/layout/vList4"/>
    <dgm:cxn modelId="{96345EC7-DE42-4987-B119-8D80BB27D595}" type="presOf" srcId="{B78EA238-E727-45FC-AD17-DC716700CE24}" destId="{B7C6A53F-BE61-479D-BCF3-4F02EE0DB64E}" srcOrd="0" destOrd="0" presId="urn:microsoft.com/office/officeart/2005/8/layout/vList4"/>
    <dgm:cxn modelId="{D800D38D-1C18-47E4-A1F1-FEE88ACAC53D}" type="presOf" srcId="{A57AA2FD-B0D5-449D-A835-F9A75C1D87E8}" destId="{03ED499F-3366-4D68-9FDD-427B78556534}" srcOrd="0" destOrd="0" presId="urn:microsoft.com/office/officeart/2005/8/layout/vList4"/>
    <dgm:cxn modelId="{C24303AF-54F6-4061-B84D-F10AC515C462}" type="presParOf" srcId="{B7C6A53F-BE61-479D-BCF3-4F02EE0DB64E}" destId="{5D2A180A-E0AA-4F74-92A6-5096461BF62F}" srcOrd="0" destOrd="0" presId="urn:microsoft.com/office/officeart/2005/8/layout/vList4"/>
    <dgm:cxn modelId="{0904C6F5-91F7-4425-9E97-425F3F7AE4DF}" type="presParOf" srcId="{5D2A180A-E0AA-4F74-92A6-5096461BF62F}" destId="{03ED499F-3366-4D68-9FDD-427B78556534}" srcOrd="0" destOrd="0" presId="urn:microsoft.com/office/officeart/2005/8/layout/vList4"/>
    <dgm:cxn modelId="{1495B14F-9220-4949-BA2E-D8EF1C1BEC0B}" type="presParOf" srcId="{5D2A180A-E0AA-4F74-92A6-5096461BF62F}" destId="{E55D4182-A236-4B37-A926-76CC4CA8DCCA}" srcOrd="1" destOrd="0" presId="urn:microsoft.com/office/officeart/2005/8/layout/vList4"/>
    <dgm:cxn modelId="{91DBBF4C-503D-440C-A280-E2A72334C581}" type="presParOf" srcId="{5D2A180A-E0AA-4F74-92A6-5096461BF62F}" destId="{3C5A6402-B8B3-494E-A907-F7CFC579C89B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288920-C950-4612-B229-1A544C471463}" type="doc">
      <dgm:prSet loTypeId="urn:microsoft.com/office/officeart/2005/8/layout/vList2#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49006110-7D1B-43C0-BE62-0F476E5AF14D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FF000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8. THỰC HIỆN BẢN KPDD TUẦN (ĐIỀU TRA)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(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Điều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chỉnh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thực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22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đơn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file"/>
            </a:rPr>
            <a:t>)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tục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tuần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tuần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thiếu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94580-C66A-47C2-9276-B5024E0447E7}" type="parTrans" cxnId="{55078FC9-E8B0-467E-A873-A022A65666A0}">
      <dgm:prSet/>
      <dgm:spPr/>
      <dgm:t>
        <a:bodyPr/>
        <a:lstStyle/>
        <a:p>
          <a:endParaRPr lang="en-US"/>
        </a:p>
      </dgm:t>
    </dgm:pt>
    <dgm:pt modelId="{918DF4C0-3A5F-4D19-ACBC-5BD585B0452B}" type="sibTrans" cxnId="{55078FC9-E8B0-467E-A873-A022A65666A0}">
      <dgm:prSet/>
      <dgm:spPr/>
      <dgm:t>
        <a:bodyPr/>
        <a:lstStyle/>
        <a:p>
          <a:endParaRPr lang="en-US"/>
        </a:p>
      </dgm:t>
    </dgm:pt>
    <dgm:pt modelId="{DEBABD61-36CE-4DF7-967D-C2956B2C4FC5}" type="pres">
      <dgm:prSet presAssocID="{F4288920-C950-4612-B229-1A544C471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43B38-F525-450F-B22D-E54195E54A2A}" type="pres">
      <dgm:prSet presAssocID="{49006110-7D1B-43C0-BE62-0F476E5AF1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78FC9-E8B0-467E-A873-A022A65666A0}" srcId="{F4288920-C950-4612-B229-1A544C471463}" destId="{49006110-7D1B-43C0-BE62-0F476E5AF14D}" srcOrd="0" destOrd="0" parTransId="{46E94580-C66A-47C2-9276-B5024E0447E7}" sibTransId="{918DF4C0-3A5F-4D19-ACBC-5BD585B0452B}"/>
    <dgm:cxn modelId="{78393474-E5FE-48C5-B19E-066EA9E5E2FE}" type="presOf" srcId="{F4288920-C950-4612-B229-1A544C471463}" destId="{DEBABD61-36CE-4DF7-967D-C2956B2C4FC5}" srcOrd="0" destOrd="0" presId="urn:microsoft.com/office/officeart/2005/8/layout/vList2#1"/>
    <dgm:cxn modelId="{C19E68D0-6EF6-4961-B8FA-D03C634C5BBF}" type="presOf" srcId="{49006110-7D1B-43C0-BE62-0F476E5AF14D}" destId="{1E143B38-F525-450F-B22D-E54195E54A2A}" srcOrd="0" destOrd="0" presId="urn:microsoft.com/office/officeart/2005/8/layout/vList2#1"/>
    <dgm:cxn modelId="{2C6D7229-DCEF-418C-B8C7-6DE99241934A}" type="presParOf" srcId="{DEBABD61-36CE-4DF7-967D-C2956B2C4FC5}" destId="{1E143B38-F525-450F-B22D-E54195E54A2A}" srcOrd="0" destOrd="0" presId="urn:microsoft.com/office/officeart/2005/8/layout/vList2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A7D14-91FB-4C25-A856-55D16411F6FE}" type="doc">
      <dgm:prSet loTypeId="urn:microsoft.com/office/officeart/2005/8/layout/vList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F29DE4BA-B306-4D3A-A9B6-9B8D30658D6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US" sz="22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10. THẺ KHO KẾ TOÁN -THẺ KHO THỦ KHO 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(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Thẻ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kho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kế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toán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)</a:t>
          </a:r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(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(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Thẻ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kho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thủ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kho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file"/>
            </a:rPr>
            <a:t>)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nhập-xuất-tồn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algn="ctr" rtl="0"/>
          <a:endParaRPr lang="en-US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E00A8-7D05-4637-B3F0-29F1ACA245AE}" type="parTrans" cxnId="{55CA7947-B60C-4E32-9DBF-CE02FA658E83}">
      <dgm:prSet/>
      <dgm:spPr/>
      <dgm:t>
        <a:bodyPr/>
        <a:lstStyle/>
        <a:p>
          <a:endParaRPr lang="en-US"/>
        </a:p>
      </dgm:t>
    </dgm:pt>
    <dgm:pt modelId="{09CCC2D2-725F-424F-B1C0-EA18A16C4F70}" type="sibTrans" cxnId="{55CA7947-B60C-4E32-9DBF-CE02FA658E83}">
      <dgm:prSet/>
      <dgm:spPr/>
      <dgm:t>
        <a:bodyPr/>
        <a:lstStyle/>
        <a:p>
          <a:endParaRPr lang="en-US"/>
        </a:p>
      </dgm:t>
    </dgm:pt>
    <dgm:pt modelId="{B5AB3962-F937-4979-B226-BEB3031A754A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algn="ctr" rtl="0"/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11. THỰC HIỆN SỔ TÍNH TIỀN CHỢ 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(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Sổ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tính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tiền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chợ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file"/>
            </a:rPr>
            <a:t>)</a:t>
          </a:r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chấp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lãnh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algn="ctr" rtl="0"/>
          <a:endParaRPr lang="en-US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US" sz="1400" dirty="0"/>
        </a:p>
      </dgm:t>
    </dgm:pt>
    <dgm:pt modelId="{144DA733-AB90-4AD6-985E-AE8DCFD3CE50}" type="parTrans" cxnId="{EB90669C-A380-4409-89DB-22C7A01708FE}">
      <dgm:prSet/>
      <dgm:spPr/>
      <dgm:t>
        <a:bodyPr/>
        <a:lstStyle/>
        <a:p>
          <a:endParaRPr lang="en-US"/>
        </a:p>
      </dgm:t>
    </dgm:pt>
    <dgm:pt modelId="{5FDFF910-4C99-4A31-B697-2D3CF3203622}" type="sibTrans" cxnId="{EB90669C-A380-4409-89DB-22C7A01708FE}">
      <dgm:prSet/>
      <dgm:spPr/>
      <dgm:t>
        <a:bodyPr/>
        <a:lstStyle/>
        <a:p>
          <a:endParaRPr lang="en-US"/>
        </a:p>
      </dgm:t>
    </dgm:pt>
    <dgm:pt modelId="{8BD91DC8-2AC7-4616-967F-B8657D503D9A}" type="pres">
      <dgm:prSet presAssocID="{F40A7D14-91FB-4C25-A856-55D16411F6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8602B-1FC4-4F2B-AB42-C37B3252E1D0}" type="pres">
      <dgm:prSet presAssocID="{B5AB3962-F937-4979-B226-BEB3031A754A}" presName="composite" presStyleCnt="0"/>
      <dgm:spPr/>
    </dgm:pt>
    <dgm:pt modelId="{B3263ED3-2C74-418C-AC9D-0D6766B3ABE1}" type="pres">
      <dgm:prSet presAssocID="{B5AB3962-F937-4979-B226-BEB3031A754A}" presName="imgShp" presStyleLbl="fgImgPlace1" presStyleIdx="0" presStyleCnt="2" custScaleY="18486" custLinFactNeighborX="-88802" custLinFactNeighborY="2390"/>
      <dgm:spPr/>
    </dgm:pt>
    <dgm:pt modelId="{516E7819-7295-45E9-B6EA-C25F3301D147}" type="pres">
      <dgm:prSet presAssocID="{B5AB3962-F937-4979-B226-BEB3031A754A}" presName="txShp" presStyleLbl="node1" presStyleIdx="0" presStyleCnt="2" custScaleX="143897" custScaleY="113515" custLinFactY="117616" custLinFactNeighborX="291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9534E-4B5C-42FF-89C8-FEF5F22AFCBC}" type="pres">
      <dgm:prSet presAssocID="{5FDFF910-4C99-4A31-B697-2D3CF3203622}" presName="spacing" presStyleCnt="0"/>
      <dgm:spPr/>
    </dgm:pt>
    <dgm:pt modelId="{67686120-4A78-4EFC-AE8B-F333E3FF6769}" type="pres">
      <dgm:prSet presAssocID="{F29DE4BA-B306-4D3A-A9B6-9B8D30658D62}" presName="composite" presStyleCnt="0"/>
      <dgm:spPr/>
    </dgm:pt>
    <dgm:pt modelId="{6915814C-501B-45C1-A08D-B08B4AC9B852}" type="pres">
      <dgm:prSet presAssocID="{F29DE4BA-B306-4D3A-A9B6-9B8D30658D62}" presName="imgShp" presStyleLbl="fgImgPlace1" presStyleIdx="1" presStyleCnt="2" custScaleX="62118" custScaleY="58248" custLinFactNeighborX="-9231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81E228-EC0A-4A53-964A-6B57A76B12A4}" type="pres">
      <dgm:prSet presAssocID="{F29DE4BA-B306-4D3A-A9B6-9B8D30658D62}" presName="txShp" presStyleLbl="node1" presStyleIdx="1" presStyleCnt="2" custScaleX="145774" custScaleY="119861" custLinFactY="-33288" custLinFactNeighborX="1147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4439B-6254-4030-B6B7-2AD458A37603}" type="presOf" srcId="{F40A7D14-91FB-4C25-A856-55D16411F6FE}" destId="{8BD91DC8-2AC7-4616-967F-B8657D503D9A}" srcOrd="0" destOrd="0" presId="urn:microsoft.com/office/officeart/2005/8/layout/vList3"/>
    <dgm:cxn modelId="{EB90669C-A380-4409-89DB-22C7A01708FE}" srcId="{F40A7D14-91FB-4C25-A856-55D16411F6FE}" destId="{B5AB3962-F937-4979-B226-BEB3031A754A}" srcOrd="0" destOrd="0" parTransId="{144DA733-AB90-4AD6-985E-AE8DCFD3CE50}" sibTransId="{5FDFF910-4C99-4A31-B697-2D3CF3203622}"/>
    <dgm:cxn modelId="{32661D30-7186-4AF0-B6E3-078652698825}" type="presOf" srcId="{B5AB3962-F937-4979-B226-BEB3031A754A}" destId="{516E7819-7295-45E9-B6EA-C25F3301D147}" srcOrd="0" destOrd="0" presId="urn:microsoft.com/office/officeart/2005/8/layout/vList3"/>
    <dgm:cxn modelId="{6383A861-87DF-4840-B425-40667DBA6DEC}" type="presOf" srcId="{F29DE4BA-B306-4D3A-A9B6-9B8D30658D62}" destId="{C281E228-EC0A-4A53-964A-6B57A76B12A4}" srcOrd="0" destOrd="0" presId="urn:microsoft.com/office/officeart/2005/8/layout/vList3"/>
    <dgm:cxn modelId="{55CA7947-B60C-4E32-9DBF-CE02FA658E83}" srcId="{F40A7D14-91FB-4C25-A856-55D16411F6FE}" destId="{F29DE4BA-B306-4D3A-A9B6-9B8D30658D62}" srcOrd="1" destOrd="0" parTransId="{F18E00A8-7D05-4637-B3F0-29F1ACA245AE}" sibTransId="{09CCC2D2-725F-424F-B1C0-EA18A16C4F70}"/>
    <dgm:cxn modelId="{B52E7245-0169-4EDC-A788-C1CA55F72DD6}" type="presParOf" srcId="{8BD91DC8-2AC7-4616-967F-B8657D503D9A}" destId="{5568602B-1FC4-4F2B-AB42-C37B3252E1D0}" srcOrd="0" destOrd="0" presId="urn:microsoft.com/office/officeart/2005/8/layout/vList3"/>
    <dgm:cxn modelId="{28BB6716-3531-49BA-82F5-6CBF2A62A82A}" type="presParOf" srcId="{5568602B-1FC4-4F2B-AB42-C37B3252E1D0}" destId="{B3263ED3-2C74-418C-AC9D-0D6766B3ABE1}" srcOrd="0" destOrd="0" presId="urn:microsoft.com/office/officeart/2005/8/layout/vList3"/>
    <dgm:cxn modelId="{22C1CE9D-C2C3-4134-B81F-FFE68CE77C06}" type="presParOf" srcId="{5568602B-1FC4-4F2B-AB42-C37B3252E1D0}" destId="{516E7819-7295-45E9-B6EA-C25F3301D147}" srcOrd="1" destOrd="0" presId="urn:microsoft.com/office/officeart/2005/8/layout/vList3"/>
    <dgm:cxn modelId="{6E35262F-BFEE-4297-B72E-A8B185687462}" type="presParOf" srcId="{8BD91DC8-2AC7-4616-967F-B8657D503D9A}" destId="{5FA9534E-4B5C-42FF-89C8-FEF5F22AFCBC}" srcOrd="1" destOrd="0" presId="urn:microsoft.com/office/officeart/2005/8/layout/vList3"/>
    <dgm:cxn modelId="{5ACEDAAC-2213-4FB8-877E-7479AE739032}" type="presParOf" srcId="{8BD91DC8-2AC7-4616-967F-B8657D503D9A}" destId="{67686120-4A78-4EFC-AE8B-F333E3FF6769}" srcOrd="2" destOrd="0" presId="urn:microsoft.com/office/officeart/2005/8/layout/vList3"/>
    <dgm:cxn modelId="{A2115178-1A7F-4700-9566-74C86CC95127}" type="presParOf" srcId="{67686120-4A78-4EFC-AE8B-F333E3FF6769}" destId="{6915814C-501B-45C1-A08D-B08B4AC9B852}" srcOrd="0" destOrd="0" presId="urn:microsoft.com/office/officeart/2005/8/layout/vList3"/>
    <dgm:cxn modelId="{04DB61F7-D905-4A84-95B2-51F71F39BD7A}" type="presParOf" srcId="{67686120-4A78-4EFC-AE8B-F333E3FF6769}" destId="{C281E228-EC0A-4A53-964A-6B57A76B12A4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E9221-7677-4E7C-BD1D-646AA69EF35D}" type="doc">
      <dgm:prSet loTypeId="urn:microsoft.com/office/officeart/2008/layout/CircularPictureCallout" loCatId="picture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EB484CAC-E009-4890-9FE4-5E10A95CA414}">
      <dgm:prSet/>
      <dgm:spPr/>
      <dgm:t>
        <a:bodyPr/>
        <a:lstStyle/>
        <a:p>
          <a:endParaRPr lang="en-US"/>
        </a:p>
      </dgm:t>
    </dgm:pt>
    <dgm:pt modelId="{E3B44F2B-5E1C-4A9F-B7CD-9C401E78F6CC}" type="parTrans" cxnId="{A4DA6B8B-2AF6-4B28-BB36-D626C1161AFE}">
      <dgm:prSet/>
      <dgm:spPr/>
      <dgm:t>
        <a:bodyPr/>
        <a:lstStyle/>
        <a:p>
          <a:endParaRPr lang="en-US"/>
        </a:p>
      </dgm:t>
    </dgm:pt>
    <dgm:pt modelId="{EBE713C9-EE2F-4C4E-A476-A6EBF06998D3}" type="sibTrans" cxnId="{A4DA6B8B-2AF6-4B28-BB36-D626C1161AFE}">
      <dgm:prSet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599E0F3B-18C0-44F9-AEB7-010A6CABEF7B}">
      <dgm:prSet phldrT="[Text]" custT="1"/>
      <dgm:spPr/>
      <dgm:t>
        <a:bodyPr/>
        <a:lstStyle/>
        <a:p>
          <a:r>
            <a:rPr lang="en-US" sz="4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Xin</a:t>
          </a:r>
          <a:endParaRPr lang="en-US" sz="4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7885F-0AEE-443B-B790-7424E2DE7BF2}" type="parTrans" cxnId="{32484249-6136-45F0-A374-28091477991C}">
      <dgm:prSet/>
      <dgm:spPr/>
      <dgm:t>
        <a:bodyPr/>
        <a:lstStyle/>
        <a:p>
          <a:endParaRPr lang="en-US"/>
        </a:p>
      </dgm:t>
    </dgm:pt>
    <dgm:pt modelId="{6478EEDF-E79F-4890-8ECD-758799722F3D}" type="sibTrans" cxnId="{32484249-6136-45F0-A374-28091477991C}">
      <dgm:prSet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9A1EAE-6B7D-4671-A4E3-C385CD181402}">
      <dgm:prSet phldrT="[Text]" custT="1"/>
      <dgm:spPr/>
      <dgm:t>
        <a:bodyPr/>
        <a:lstStyle/>
        <a:p>
          <a:r>
            <a:rPr lang="en-US" sz="4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Cám</a:t>
          </a:r>
          <a:endParaRPr lang="en-US" sz="4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93531-F282-4723-B072-26EFA14BF438}" type="parTrans" cxnId="{D56086CF-E8DE-4E57-9C45-9962FE6B722F}">
      <dgm:prSet/>
      <dgm:spPr/>
      <dgm:t>
        <a:bodyPr/>
        <a:lstStyle/>
        <a:p>
          <a:endParaRPr lang="en-US"/>
        </a:p>
      </dgm:t>
    </dgm:pt>
    <dgm:pt modelId="{D58430B6-A88D-421D-BDD4-0B5F9F211F6E}" type="sibTrans" cxnId="{D56086CF-E8DE-4E57-9C45-9962FE6B722F}">
      <dgm:prSet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99D47F-5026-4A95-8D6C-8ED53927665A}">
      <dgm:prSet phldrT="[Text]" custT="1"/>
      <dgm:spPr/>
      <dgm:t>
        <a:bodyPr/>
        <a:lstStyle/>
        <a:p>
          <a:r>
            <a:rPr lang="en-US" sz="4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ơn</a:t>
          </a:r>
          <a:endParaRPr lang="en-US" sz="4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F9BF8-FA52-4E1D-9572-C5EBC84289BD}" type="parTrans" cxnId="{6B9FC49E-1399-4BAD-8EAD-A977EAC68D2D}">
      <dgm:prSet/>
      <dgm:spPr/>
      <dgm:t>
        <a:bodyPr/>
        <a:lstStyle/>
        <a:p>
          <a:endParaRPr lang="en-US"/>
        </a:p>
      </dgm:t>
    </dgm:pt>
    <dgm:pt modelId="{C900EA2E-F8DC-4C62-A9B8-112C62C69308}" type="sibTrans" cxnId="{6B9FC49E-1399-4BAD-8EAD-A977EAC68D2D}">
      <dgm:prSet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AE68AF-6A7D-45EC-A66B-7BF387E5C7A8}" type="pres">
      <dgm:prSet presAssocID="{C50E9221-7677-4E7C-BD1D-646AA69EF3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F27333-6557-42C5-8556-073D90F41AEB}" type="pres">
      <dgm:prSet presAssocID="{C50E9221-7677-4E7C-BD1D-646AA69EF35D}" presName="Name1" presStyleCnt="0"/>
      <dgm:spPr/>
    </dgm:pt>
    <dgm:pt modelId="{7EE0A789-93FE-4774-8932-AE37B86420AE}" type="pres">
      <dgm:prSet presAssocID="{EBE713C9-EE2F-4C4E-A476-A6EBF06998D3}" presName="picture_1" presStyleCnt="0"/>
      <dgm:spPr/>
    </dgm:pt>
    <dgm:pt modelId="{E8DACA1D-4773-493C-80F1-2C16379BBE87}" type="pres">
      <dgm:prSet presAssocID="{EBE713C9-EE2F-4C4E-A476-A6EBF06998D3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3CAEF03D-E2E6-4AB7-9164-BCC581808FF6}" type="pres">
      <dgm:prSet presAssocID="{EB484CAC-E009-4890-9FE4-5E10A95CA41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D983D-05A4-44A0-815D-245635283712}" type="pres">
      <dgm:prSet presAssocID="{6478EEDF-E79F-4890-8ECD-758799722F3D}" presName="picture_2" presStyleCnt="0"/>
      <dgm:spPr/>
    </dgm:pt>
    <dgm:pt modelId="{649E905D-2ECB-4B8A-8909-B4FD40FB1C5A}" type="pres">
      <dgm:prSet presAssocID="{6478EEDF-E79F-4890-8ECD-758799722F3D}" presName="pictureRepeatNode" presStyleLbl="alignImgPlace1" presStyleIdx="1" presStyleCnt="4" custScaleX="110880" custLinFactNeighborX="-44213" custLinFactNeighborY="-14182"/>
      <dgm:spPr/>
      <dgm:t>
        <a:bodyPr/>
        <a:lstStyle/>
        <a:p>
          <a:endParaRPr lang="en-US"/>
        </a:p>
      </dgm:t>
    </dgm:pt>
    <dgm:pt modelId="{21233774-9A48-42E2-A502-84D1BC2EB08A}" type="pres">
      <dgm:prSet presAssocID="{599E0F3B-18C0-44F9-AEB7-010A6CABEF7B}" presName="line_2" presStyleLbl="parChTrans1D1" presStyleIdx="0" presStyleCnt="3"/>
      <dgm:spPr/>
    </dgm:pt>
    <dgm:pt modelId="{A687B356-461D-42CB-8063-B855BC39A9CB}" type="pres">
      <dgm:prSet presAssocID="{599E0F3B-18C0-44F9-AEB7-010A6CABEF7B}" presName="textparent_2" presStyleLbl="node1" presStyleIdx="0" presStyleCnt="0"/>
      <dgm:spPr/>
    </dgm:pt>
    <dgm:pt modelId="{C621DA44-8EC2-49DA-B5FC-003BC84FFE52}" type="pres">
      <dgm:prSet presAssocID="{599E0F3B-18C0-44F9-AEB7-010A6CABEF7B}" presName="text_2" presStyleLbl="revTx" presStyleIdx="0" presStyleCnt="3" custScaleX="116294" custScaleY="68249" custLinFactX="-61032" custLinFactNeighborX="-100000" custLinFactNeighborY="-19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08303-350B-4F0A-93A2-6670737F606A}" type="pres">
      <dgm:prSet presAssocID="{D58430B6-A88D-421D-BDD4-0B5F9F211F6E}" presName="picture_3" presStyleCnt="0"/>
      <dgm:spPr/>
    </dgm:pt>
    <dgm:pt modelId="{E68D7EA6-6B70-4D3B-92FC-0F292BF11437}" type="pres">
      <dgm:prSet presAssocID="{D58430B6-A88D-421D-BDD4-0B5F9F211F6E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7BD935F8-DE7F-4AA1-9402-06082E63A11A}" type="pres">
      <dgm:prSet presAssocID="{169A1EAE-6B7D-4671-A4E3-C385CD181402}" presName="line_3" presStyleLbl="parChTrans1D1" presStyleIdx="1" presStyleCnt="3"/>
      <dgm:spPr/>
    </dgm:pt>
    <dgm:pt modelId="{87499B3A-6F5A-4957-99AA-2F7697600995}" type="pres">
      <dgm:prSet presAssocID="{169A1EAE-6B7D-4671-A4E3-C385CD181402}" presName="textparent_3" presStyleLbl="node1" presStyleIdx="0" presStyleCnt="0"/>
      <dgm:spPr/>
    </dgm:pt>
    <dgm:pt modelId="{424B7020-391F-4940-A81C-BEB3DAF73A6A}" type="pres">
      <dgm:prSet presAssocID="{169A1EAE-6B7D-4671-A4E3-C385CD181402}" presName="text_3" presStyleLbl="revTx" presStyleIdx="1" presStyleCnt="3" custScaleX="108757" custScaleY="36420" custLinFactNeighborX="-94674" custLinFactNeighborY="-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6B769-B28A-423C-98D2-05227636887B}" type="pres">
      <dgm:prSet presAssocID="{C900EA2E-F8DC-4C62-A9B8-112C62C69308}" presName="picture_4" presStyleCnt="0"/>
      <dgm:spPr/>
    </dgm:pt>
    <dgm:pt modelId="{E522D493-6BBC-442E-8770-29B54B6B888E}" type="pres">
      <dgm:prSet presAssocID="{C900EA2E-F8DC-4C62-A9B8-112C62C69308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B8B5B981-F6FA-49A4-B52C-C7D9BC8BB89E}" type="pres">
      <dgm:prSet presAssocID="{BE99D47F-5026-4A95-8D6C-8ED53927665A}" presName="line_4" presStyleLbl="parChTrans1D1" presStyleIdx="2" presStyleCnt="3"/>
      <dgm:spPr/>
    </dgm:pt>
    <dgm:pt modelId="{F731918C-A8C5-4FEB-8176-6BE8D5E9A856}" type="pres">
      <dgm:prSet presAssocID="{BE99D47F-5026-4A95-8D6C-8ED53927665A}" presName="textparent_4" presStyleLbl="node1" presStyleIdx="0" presStyleCnt="0"/>
      <dgm:spPr/>
    </dgm:pt>
    <dgm:pt modelId="{4BB084A3-A059-4BD6-BD42-B363C44CA92C}" type="pres">
      <dgm:prSet presAssocID="{BE99D47F-5026-4A95-8D6C-8ED53927665A}" presName="text_4" presStyleLbl="revTx" presStyleIdx="2" presStyleCnt="3" custScaleY="51481" custLinFactX="-26811" custLinFactNeighborX="-100000" custLinFactNeighborY="-3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086CF-E8DE-4E57-9C45-9962FE6B722F}" srcId="{C50E9221-7677-4E7C-BD1D-646AA69EF35D}" destId="{169A1EAE-6B7D-4671-A4E3-C385CD181402}" srcOrd="2" destOrd="0" parTransId="{D1F93531-F282-4723-B072-26EFA14BF438}" sibTransId="{D58430B6-A88D-421D-BDD4-0B5F9F211F6E}"/>
    <dgm:cxn modelId="{32484249-6136-45F0-A374-28091477991C}" srcId="{C50E9221-7677-4E7C-BD1D-646AA69EF35D}" destId="{599E0F3B-18C0-44F9-AEB7-010A6CABEF7B}" srcOrd="1" destOrd="0" parTransId="{3677885F-0AEE-443B-B790-7424E2DE7BF2}" sibTransId="{6478EEDF-E79F-4890-8ECD-758799722F3D}"/>
    <dgm:cxn modelId="{47980DDD-5430-4668-A00C-D82B958EEFEA}" type="presOf" srcId="{BE99D47F-5026-4A95-8D6C-8ED53927665A}" destId="{4BB084A3-A059-4BD6-BD42-B363C44CA92C}" srcOrd="0" destOrd="0" presId="urn:microsoft.com/office/officeart/2008/layout/CircularPictureCallout"/>
    <dgm:cxn modelId="{CBC79DD9-0E08-41CA-B667-5D7B8D3A6BE6}" type="presOf" srcId="{599E0F3B-18C0-44F9-AEB7-010A6CABEF7B}" destId="{C621DA44-8EC2-49DA-B5FC-003BC84FFE52}" srcOrd="0" destOrd="0" presId="urn:microsoft.com/office/officeart/2008/layout/CircularPictureCallout"/>
    <dgm:cxn modelId="{A4DA6B8B-2AF6-4B28-BB36-D626C1161AFE}" srcId="{C50E9221-7677-4E7C-BD1D-646AA69EF35D}" destId="{EB484CAC-E009-4890-9FE4-5E10A95CA414}" srcOrd="0" destOrd="0" parTransId="{E3B44F2B-5E1C-4A9F-B7CD-9C401E78F6CC}" sibTransId="{EBE713C9-EE2F-4C4E-A476-A6EBF06998D3}"/>
    <dgm:cxn modelId="{6B9FC49E-1399-4BAD-8EAD-A977EAC68D2D}" srcId="{C50E9221-7677-4E7C-BD1D-646AA69EF35D}" destId="{BE99D47F-5026-4A95-8D6C-8ED53927665A}" srcOrd="3" destOrd="0" parTransId="{AB9F9BF8-FA52-4E1D-9572-C5EBC84289BD}" sibTransId="{C900EA2E-F8DC-4C62-A9B8-112C62C69308}"/>
    <dgm:cxn modelId="{5EDA9117-535C-4F2C-81F6-E3B4F8BB6210}" type="presOf" srcId="{C50E9221-7677-4E7C-BD1D-646AA69EF35D}" destId="{58AE68AF-6A7D-45EC-A66B-7BF387E5C7A8}" srcOrd="0" destOrd="0" presId="urn:microsoft.com/office/officeart/2008/layout/CircularPictureCallout"/>
    <dgm:cxn modelId="{E41E4137-E894-44C1-9AB0-1C123C49AD69}" type="presOf" srcId="{6478EEDF-E79F-4890-8ECD-758799722F3D}" destId="{649E905D-2ECB-4B8A-8909-B4FD40FB1C5A}" srcOrd="0" destOrd="0" presId="urn:microsoft.com/office/officeart/2008/layout/CircularPictureCallout"/>
    <dgm:cxn modelId="{813F2B9E-5892-4E54-B1BF-2079E0B507D0}" type="presOf" srcId="{169A1EAE-6B7D-4671-A4E3-C385CD181402}" destId="{424B7020-391F-4940-A81C-BEB3DAF73A6A}" srcOrd="0" destOrd="0" presId="urn:microsoft.com/office/officeart/2008/layout/CircularPictureCallout"/>
    <dgm:cxn modelId="{24F1752F-6DD7-4B2B-815E-F59BA32E623C}" type="presOf" srcId="{C900EA2E-F8DC-4C62-A9B8-112C62C69308}" destId="{E522D493-6BBC-442E-8770-29B54B6B888E}" srcOrd="0" destOrd="0" presId="urn:microsoft.com/office/officeart/2008/layout/CircularPictureCallout"/>
    <dgm:cxn modelId="{025486B0-C9F7-4197-AFB0-0A96DB68052C}" type="presOf" srcId="{D58430B6-A88D-421D-BDD4-0B5F9F211F6E}" destId="{E68D7EA6-6B70-4D3B-92FC-0F292BF11437}" srcOrd="0" destOrd="0" presId="urn:microsoft.com/office/officeart/2008/layout/CircularPictureCallout"/>
    <dgm:cxn modelId="{00B2A321-F6DB-48DE-A1D6-574AB1741710}" type="presOf" srcId="{EB484CAC-E009-4890-9FE4-5E10A95CA414}" destId="{3CAEF03D-E2E6-4AB7-9164-BCC581808FF6}" srcOrd="0" destOrd="0" presId="urn:microsoft.com/office/officeart/2008/layout/CircularPictureCallout"/>
    <dgm:cxn modelId="{C3AB867D-49F5-43B0-9836-513AC8D4B701}" type="presOf" srcId="{EBE713C9-EE2F-4C4E-A476-A6EBF06998D3}" destId="{E8DACA1D-4773-493C-80F1-2C16379BBE87}" srcOrd="0" destOrd="0" presId="urn:microsoft.com/office/officeart/2008/layout/CircularPictureCallout"/>
    <dgm:cxn modelId="{5DE98091-3549-4048-9D2C-130D938B8E98}" type="presParOf" srcId="{58AE68AF-6A7D-45EC-A66B-7BF387E5C7A8}" destId="{74F27333-6557-42C5-8556-073D90F41AEB}" srcOrd="0" destOrd="0" presId="urn:microsoft.com/office/officeart/2008/layout/CircularPictureCallout"/>
    <dgm:cxn modelId="{07AC3F90-9CC1-43EF-B16B-B8EA0523DD4D}" type="presParOf" srcId="{74F27333-6557-42C5-8556-073D90F41AEB}" destId="{7EE0A789-93FE-4774-8932-AE37B86420AE}" srcOrd="0" destOrd="0" presId="urn:microsoft.com/office/officeart/2008/layout/CircularPictureCallout"/>
    <dgm:cxn modelId="{CA30CE5F-9D6F-4A2C-8CE2-9D66A5985ACF}" type="presParOf" srcId="{7EE0A789-93FE-4774-8932-AE37B86420AE}" destId="{E8DACA1D-4773-493C-80F1-2C16379BBE87}" srcOrd="0" destOrd="0" presId="urn:microsoft.com/office/officeart/2008/layout/CircularPictureCallout"/>
    <dgm:cxn modelId="{4C57BF71-8D66-486E-A292-80A2B858EA13}" type="presParOf" srcId="{74F27333-6557-42C5-8556-073D90F41AEB}" destId="{3CAEF03D-E2E6-4AB7-9164-BCC581808FF6}" srcOrd="1" destOrd="0" presId="urn:microsoft.com/office/officeart/2008/layout/CircularPictureCallout"/>
    <dgm:cxn modelId="{C98E2BCD-237C-4AE6-8D6A-BA7C257A77A4}" type="presParOf" srcId="{74F27333-6557-42C5-8556-073D90F41AEB}" destId="{110D983D-05A4-44A0-815D-245635283712}" srcOrd="2" destOrd="0" presId="urn:microsoft.com/office/officeart/2008/layout/CircularPictureCallout"/>
    <dgm:cxn modelId="{AB025A33-71AC-48ED-A78D-60ECB9E8E538}" type="presParOf" srcId="{110D983D-05A4-44A0-815D-245635283712}" destId="{649E905D-2ECB-4B8A-8909-B4FD40FB1C5A}" srcOrd="0" destOrd="0" presId="urn:microsoft.com/office/officeart/2008/layout/CircularPictureCallout"/>
    <dgm:cxn modelId="{1261BF7D-7CFB-4E4F-8C50-BFBC1EBC21AA}" type="presParOf" srcId="{74F27333-6557-42C5-8556-073D90F41AEB}" destId="{21233774-9A48-42E2-A502-84D1BC2EB08A}" srcOrd="3" destOrd="0" presId="urn:microsoft.com/office/officeart/2008/layout/CircularPictureCallout"/>
    <dgm:cxn modelId="{7BAD7E6A-4108-47F9-B224-7A6C0DDC55BE}" type="presParOf" srcId="{74F27333-6557-42C5-8556-073D90F41AEB}" destId="{A687B356-461D-42CB-8063-B855BC39A9CB}" srcOrd="4" destOrd="0" presId="urn:microsoft.com/office/officeart/2008/layout/CircularPictureCallout"/>
    <dgm:cxn modelId="{126BDD00-C40E-4366-91C0-A84BA7CB5954}" type="presParOf" srcId="{A687B356-461D-42CB-8063-B855BC39A9CB}" destId="{C621DA44-8EC2-49DA-B5FC-003BC84FFE52}" srcOrd="0" destOrd="0" presId="urn:microsoft.com/office/officeart/2008/layout/CircularPictureCallout"/>
    <dgm:cxn modelId="{1A44E45D-15A4-4006-A5FA-7B18A80228A7}" type="presParOf" srcId="{74F27333-6557-42C5-8556-073D90F41AEB}" destId="{E0608303-350B-4F0A-93A2-6670737F606A}" srcOrd="5" destOrd="0" presId="urn:microsoft.com/office/officeart/2008/layout/CircularPictureCallout"/>
    <dgm:cxn modelId="{D165239D-A136-47BE-8916-F9B43AEE77DA}" type="presParOf" srcId="{E0608303-350B-4F0A-93A2-6670737F606A}" destId="{E68D7EA6-6B70-4D3B-92FC-0F292BF11437}" srcOrd="0" destOrd="0" presId="urn:microsoft.com/office/officeart/2008/layout/CircularPictureCallout"/>
    <dgm:cxn modelId="{4566DF41-F3D0-46C2-9228-606479D6CD28}" type="presParOf" srcId="{74F27333-6557-42C5-8556-073D90F41AEB}" destId="{7BD935F8-DE7F-4AA1-9402-06082E63A11A}" srcOrd="6" destOrd="0" presId="urn:microsoft.com/office/officeart/2008/layout/CircularPictureCallout"/>
    <dgm:cxn modelId="{CF5DC5E0-6017-4EED-A655-842E16CABE33}" type="presParOf" srcId="{74F27333-6557-42C5-8556-073D90F41AEB}" destId="{87499B3A-6F5A-4957-99AA-2F7697600995}" srcOrd="7" destOrd="0" presId="urn:microsoft.com/office/officeart/2008/layout/CircularPictureCallout"/>
    <dgm:cxn modelId="{2627458E-F65B-4321-AA01-246F26F6EC57}" type="presParOf" srcId="{87499B3A-6F5A-4957-99AA-2F7697600995}" destId="{424B7020-391F-4940-A81C-BEB3DAF73A6A}" srcOrd="0" destOrd="0" presId="urn:microsoft.com/office/officeart/2008/layout/CircularPictureCallout"/>
    <dgm:cxn modelId="{757B8B5F-5181-4798-823C-35A04A099C3C}" type="presParOf" srcId="{74F27333-6557-42C5-8556-073D90F41AEB}" destId="{FD36B769-B28A-423C-98D2-05227636887B}" srcOrd="8" destOrd="0" presId="urn:microsoft.com/office/officeart/2008/layout/CircularPictureCallout"/>
    <dgm:cxn modelId="{F0086EA6-AE7E-4B4A-A42C-9C49B80FA5A8}" type="presParOf" srcId="{FD36B769-B28A-423C-98D2-05227636887B}" destId="{E522D493-6BBC-442E-8770-29B54B6B888E}" srcOrd="0" destOrd="0" presId="urn:microsoft.com/office/officeart/2008/layout/CircularPictureCallout"/>
    <dgm:cxn modelId="{80BC70BC-32BA-49FD-AB84-6964B63C7AC9}" type="presParOf" srcId="{74F27333-6557-42C5-8556-073D90F41AEB}" destId="{B8B5B981-F6FA-49A4-B52C-C7D9BC8BB89E}" srcOrd="9" destOrd="0" presId="urn:microsoft.com/office/officeart/2008/layout/CircularPictureCallout"/>
    <dgm:cxn modelId="{BDD0CBF0-F569-4177-B667-4B91C1AC3807}" type="presParOf" srcId="{74F27333-6557-42C5-8556-073D90F41AEB}" destId="{F731918C-A8C5-4FEB-8176-6BE8D5E9A856}" srcOrd="10" destOrd="0" presId="urn:microsoft.com/office/officeart/2008/layout/CircularPictureCallout"/>
    <dgm:cxn modelId="{7390C81C-8A2C-4335-840A-B0EC99627D1C}" type="presParOf" srcId="{F731918C-A8C5-4FEB-8176-6BE8D5E9A856}" destId="{4BB084A3-A059-4BD6-BD42-B363C44CA92C}" srcOrd="0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55691" cy="5569527"/>
        <a:chOff x="0" y="0"/>
        <a:chExt cx="11155691" cy="5569527"/>
      </a:xfrm>
    </dsp:grpSpPr>
    <dsp:sp modelId="{F60EFEEF-3D89-4FAB-9E72-CF746B3FB69F}">
      <dsp:nvSpPr>
        <dsp:cNvPr id="4" name="Pentagon 3"/>
        <dsp:cNvSpPr/>
      </dsp:nvSpPr>
      <dsp:spPr bwMode="white">
        <a:xfrm rot="10800000">
          <a:off x="2504287" y="2216757"/>
          <a:ext cx="7418535" cy="2475345"/>
        </a:xfrm>
        <a:prstGeom prst="homePlate">
          <a:avLst/>
        </a:prstGeom>
        <a:blipFill rotWithShape="0">
          <a:blip r:embed="rId1"/>
          <a:tile tx="0" ty="0" sx="100000" sy="100000" flip="none" algn="tl"/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091558" tIns="91439" rIns="170688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XÂY DỰNG THỰC ĐƠN VÀ TÍNH KPDD</a:t>
          </a:r>
          <a:endParaRPr lang="en-US" sz="24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M.6a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)(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rPr>
            <a:t>M.6b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nhằm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lức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tuổi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cứ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sĩ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cộng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lũy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 rot="10800000">
        <a:off x="2504287" y="2216757"/>
        <a:ext cx="7418535" cy="2475345"/>
      </dsp:txXfrm>
    </dsp:sp>
    <dsp:sp modelId="{C6FFC0E6-9D4A-4DD7-8213-C0F1BAF49174}">
      <dsp:nvSpPr>
        <dsp:cNvPr id="3" name="Oval 2"/>
        <dsp:cNvSpPr/>
      </dsp:nvSpPr>
      <dsp:spPr bwMode="white">
        <a:xfrm>
          <a:off x="0" y="3094182"/>
          <a:ext cx="2475345" cy="2475345"/>
        </a:xfrm>
        <a:prstGeom prst="ellipse">
          <a:avLst/>
        </a:prstGeom>
        <a:blipFill rotWithShape="0">
          <a:blip r:embed="rId4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3094182"/>
        <a:ext cx="2475345" cy="2475345"/>
      </dsp:txXfrm>
    </dsp:sp>
    <dsp:sp modelId="{CD74E2BF-58B0-4645-8B9F-0247E62C9703}">
      <dsp:nvSpPr>
        <dsp:cNvPr id="6" name="Pentagon 5"/>
        <dsp:cNvSpPr/>
      </dsp:nvSpPr>
      <dsp:spPr bwMode="white">
        <a:xfrm rot="10800000">
          <a:off x="2588818" y="0"/>
          <a:ext cx="7418535" cy="2475345"/>
        </a:xfrm>
        <a:prstGeom prst="homePlate">
          <a:avLst/>
        </a:prstGeom>
        <a:blipFill rotWithShape="0">
          <a:blip r:embed="rId5"/>
          <a:tile tx="0" ty="0" sx="100000" sy="100000" flip="none" algn="tl"/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091558" tIns="91439" rIns="170688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QUỸ TIỀN MẶT</a:t>
          </a:r>
          <a:endParaRPr lang="en-US" sz="24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khoản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-chi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riêng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quỹ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phiếu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chi,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6" action="ppaction://hlinkfile"/>
            </a:rPr>
            <a:t>(M.5)</a:t>
          </a:r>
          <a:r>
            <a:rPr lang="en-US" sz="2400" b="1" u="sng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6" action="ppaction://hlinkfile"/>
            </a:rPr>
            <a:t> </a:t>
          </a:r>
          <a:endParaRPr lang="en-US" sz="24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88818" y="0"/>
        <a:ext cx="7418535" cy="2475345"/>
      </dsp:txXfrm>
    </dsp:sp>
    <dsp:sp modelId="{AC1B1585-CFCE-4757-A554-02B888862E82}">
      <dsp:nvSpPr>
        <dsp:cNvPr id="5" name="Oval 4"/>
        <dsp:cNvSpPr/>
      </dsp:nvSpPr>
      <dsp:spPr bwMode="white">
        <a:xfrm>
          <a:off x="0" y="0"/>
          <a:ext cx="2475345" cy="2475345"/>
        </a:xfrm>
        <a:prstGeom prst="ellipse">
          <a:avLst/>
        </a:prstGeom>
        <a:blipFill rotWithShape="0">
          <a:blip r:embed="rId7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0"/>
        <a:ext cx="2475345" cy="2475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613980" cy="4122509"/>
        <a:chOff x="0" y="0"/>
        <a:chExt cx="11613980" cy="4122509"/>
      </a:xfrm>
    </dsp:grpSpPr>
    <dsp:sp modelId="{03ED499F-3366-4D68-9FDD-427B78556534}">
      <dsp:nvSpPr>
        <dsp:cNvPr id="3" name="Rounded Rectangle 2"/>
        <dsp:cNvSpPr/>
      </dsp:nvSpPr>
      <dsp:spPr bwMode="white">
        <a:xfrm>
          <a:off x="0" y="0"/>
          <a:ext cx="11613980" cy="41225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1613980" cy="4122509"/>
      </dsp:txXfrm>
    </dsp:sp>
    <dsp:sp modelId="{E55D4182-A236-4B37-A926-76CC4CA8DCCA}">
      <dsp:nvSpPr>
        <dsp:cNvPr id="4" name="Rounded Rectangle 3"/>
        <dsp:cNvSpPr/>
      </dsp:nvSpPr>
      <dsp:spPr bwMode="white">
        <a:xfrm>
          <a:off x="412251" y="412251"/>
          <a:ext cx="2322796" cy="3298007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412251" y="412251"/>
        <a:ext cx="2322796" cy="3298007"/>
      </dsp:txXfrm>
    </dsp:sp>
    <dsp:sp modelId="{3C5A6402-B8B3-494E-A907-F7CFC579C89B}">
      <dsp:nvSpPr>
        <dsp:cNvPr id="5" name="Rectangle 4"/>
        <dsp:cNvSpPr/>
      </dsp:nvSpPr>
      <dsp:spPr bwMode="white">
        <a:xfrm>
          <a:off x="2735047" y="0"/>
          <a:ext cx="8878933" cy="4122509"/>
        </a:xfrm>
        <a:prstGeom prst="rect">
          <a:avLst/>
        </a:prstGeom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tx1"/>
              </a:solidFill>
            </a:rPr>
            <a:t>-</a:t>
          </a:r>
          <a:r>
            <a:rPr lang="en-US" sz="2000" dirty="0" smtClean="0"/>
            <a:t>  </a:t>
          </a:r>
          <a:endParaRPr lang="en-US" sz="2000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. THỰC HIỆN PHIẾU KÊ CHỢ VÀ MẪU LƯU 3 BƯỚC </a:t>
          </a:r>
          <a:endParaRPr lang="en-US" sz="2200" u="sng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phiếu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kê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(M.7),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nhằm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tròn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Ví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du: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Hủ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MG: 5,5 – NT: 1,01 =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cộng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6,51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tròn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NT: 1,0  (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hủ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sẽ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6,5 ) </a:t>
          </a:r>
          <a:endParaRPr lang="en-US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>
              <a:solidFill>
                <a:schemeClr val="tx1"/>
              </a:solidFill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hơp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chênh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lệch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b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buớc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B1a, B1b, B2, B3,</a:t>
          </a:r>
          <a:endParaRPr lang="en-US" sz="2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b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047" y="0"/>
        <a:ext cx="8878933" cy="4122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339964" cy="4202029"/>
        <a:chOff x="0" y="0"/>
        <a:chExt cx="10339964" cy="4202029"/>
      </a:xfrm>
    </dsp:grpSpPr>
    <dsp:sp modelId="{1E143B38-F525-450F-B22D-E54195E54A2A}">
      <dsp:nvSpPr>
        <dsp:cNvPr id="3" name="Rounded Rectangle 2"/>
        <dsp:cNvSpPr/>
      </dsp:nvSpPr>
      <dsp:spPr bwMode="white">
        <a:xfrm>
          <a:off x="0" y="1078982"/>
          <a:ext cx="10339964" cy="20440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rgbClr val="FF000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ts val="1200"/>
            </a:spcBef>
            <a:spcAft>
              <a:spcPct val="35000"/>
            </a:spcAft>
          </a:pPr>
          <a:r>
            <a:rPr lang="en-US" sz="22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8. THỰC HIỆN BẢN KPDD TUẦN (ĐIỀU TRA)</a:t>
          </a:r>
          <a:b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1" action="ppaction://hlinkfile"/>
            </a:rPr>
            <a:t>(M.8)</a:t>
          </a:r>
          <a:r>
            <a:rPr lang="en-US" sz="2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tục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tuần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KPDD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tuần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thiếu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qua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hôm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78982"/>
        <a:ext cx="10339964" cy="2044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47008" cy="6000750"/>
        <a:chOff x="0" y="0"/>
        <a:chExt cx="10947008" cy="6000750"/>
      </a:xfrm>
    </dsp:grpSpPr>
    <dsp:sp modelId="{516E7819-7295-45E9-B6EA-C25F3301D147}">
      <dsp:nvSpPr>
        <dsp:cNvPr id="4" name="Pentagon 3"/>
        <dsp:cNvSpPr/>
      </dsp:nvSpPr>
      <dsp:spPr bwMode="white">
        <a:xfrm rot="10800000">
          <a:off x="2647743" y="3333750"/>
          <a:ext cx="7279760" cy="2667000"/>
        </a:xfrm>
        <a:prstGeom prst="homePlate">
          <a:avLst/>
        </a:prstGeom>
        <a:blipFill rotWithShape="0">
          <a:blip r:embed="rId1"/>
          <a:tile tx="0" ty="0" sx="100000" sy="100000" flip="none" algn="tl"/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176072" tIns="80010" rIns="149352" bIns="800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11. THỰC HIỆN SỔ TÍNH TIỀN CHỢ 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(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Sổ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tính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tiền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chợ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rPr>
            <a:t>)</a:t>
          </a:r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sỉ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chợ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chấp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lãnh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1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sp:txBody>
      <dsp:txXfrm rot="10800000">
        <a:off x="2647743" y="3333750"/>
        <a:ext cx="7279760" cy="2667000"/>
      </dsp:txXfrm>
    </dsp:sp>
    <dsp:sp modelId="{B3263ED3-2C74-418C-AC9D-0D6766B3ABE1}">
      <dsp:nvSpPr>
        <dsp:cNvPr id="3" name="Oval 2"/>
        <dsp:cNvSpPr/>
      </dsp:nvSpPr>
      <dsp:spPr bwMode="white">
        <a:xfrm>
          <a:off x="0" y="344809"/>
          <a:ext cx="2667000" cy="26670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344809"/>
        <a:ext cx="2667000" cy="2667000"/>
      </dsp:txXfrm>
    </dsp:sp>
    <dsp:sp modelId="{C281E228-EC0A-4A53-964A-6B57A76B12A4}">
      <dsp:nvSpPr>
        <dsp:cNvPr id="6" name="Pentagon 5"/>
        <dsp:cNvSpPr/>
      </dsp:nvSpPr>
      <dsp:spPr bwMode="white">
        <a:xfrm rot="10800000">
          <a:off x="3073520" y="367989"/>
          <a:ext cx="7279760" cy="2667000"/>
        </a:xfrm>
        <a:prstGeom prst="homePlate">
          <a:avLst/>
        </a:prstGeom>
        <a:blipFill rotWithShape="0">
          <a:blip r:embed="rId3"/>
          <a:tile tx="0" ty="0" sx="100000" sy="100000" flip="none" algn="tl"/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176072" tIns="80010" rIns="149352" bIns="800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2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10. THẺ KHO KẾ TOÁN -THẺ KHO THỦ KHO 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(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Thẻ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kho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kế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toán</a:t>
          </a:r>
          <a:r>
            <a:rPr lang="en-US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)</a:t>
          </a:r>
          <a:endParaRPr lang="en-US" sz="2100" b="1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(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thẻ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(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Thẻ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kho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thủ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 </a:t>
          </a:r>
          <a:r>
            <a:rPr lang="en-US" sz="2100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kho</a:t>
          </a:r>
          <a:r>
            <a:rPr lang="en-US" sz="21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rPr>
            <a:t>)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nhập-xuất-tồn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1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73520" y="367989"/>
        <a:ext cx="7279760" cy="2667000"/>
      </dsp:txXfrm>
    </dsp:sp>
    <dsp:sp modelId="{6915814C-501B-45C1-A08D-B08B4AC9B852}">
      <dsp:nvSpPr>
        <dsp:cNvPr id="5" name="Oval 4"/>
        <dsp:cNvSpPr/>
      </dsp:nvSpPr>
      <dsp:spPr bwMode="white">
        <a:xfrm>
          <a:off x="0" y="3333750"/>
          <a:ext cx="2667000" cy="2667000"/>
        </a:xfrm>
        <a:prstGeom prst="ellipse">
          <a:avLst/>
        </a:prstGeom>
        <a:blipFill rotWithShape="0">
          <a:blip r:embed="rId5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3333750"/>
        <a:ext cx="2667000" cy="2667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490530" cy="4745265"/>
        <a:chOff x="0" y="0"/>
        <a:chExt cx="9490530" cy="4745265"/>
      </a:xfrm>
    </dsp:grpSpPr>
    <dsp:sp modelId="{21233774-9A48-42E2-A502-84D1BC2EB08A}">
      <dsp:nvSpPr>
        <dsp:cNvPr id="6" name="Straight Connector 5"/>
        <dsp:cNvSpPr/>
      </dsp:nvSpPr>
      <dsp:spPr bwMode="white">
        <a:xfrm>
          <a:off x="2372633" y="1502667"/>
          <a:ext cx="4764246" cy="0"/>
        </a:xfrm>
        <a:prstGeom prst="line">
          <a:avLst/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72633" y="1502667"/>
        <a:ext cx="4764246" cy="0"/>
      </dsp:txXfrm>
    </dsp:sp>
    <dsp:sp modelId="{7BD935F8-DE7F-4AA1-9402-06082E63A11A}">
      <dsp:nvSpPr>
        <dsp:cNvPr id="9" name="Straight Connector 8"/>
        <dsp:cNvSpPr/>
      </dsp:nvSpPr>
      <dsp:spPr bwMode="white">
        <a:xfrm>
          <a:off x="2372633" y="3163510"/>
          <a:ext cx="4080928" cy="0"/>
        </a:xfrm>
        <a:prstGeom prst="line">
          <a:avLst/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72633" y="3163510"/>
        <a:ext cx="4080928" cy="0"/>
      </dsp:txXfrm>
    </dsp:sp>
    <dsp:sp modelId="{B8B5B981-F6FA-49A4-B52C-C7D9BC8BB89E}">
      <dsp:nvSpPr>
        <dsp:cNvPr id="12" name="Straight Connector 11"/>
        <dsp:cNvSpPr/>
      </dsp:nvSpPr>
      <dsp:spPr bwMode="white">
        <a:xfrm>
          <a:off x="2372633" y="4824353"/>
          <a:ext cx="4764246" cy="0"/>
        </a:xfrm>
        <a:prstGeom prst="line">
          <a:avLst/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72633" y="4824353"/>
        <a:ext cx="4764246" cy="0"/>
      </dsp:txXfrm>
    </dsp:sp>
    <dsp:sp modelId="{E8DACA1D-4773-493C-80F1-2C16379BBE87}">
      <dsp:nvSpPr>
        <dsp:cNvPr id="3" name="Oval 2"/>
        <dsp:cNvSpPr/>
      </dsp:nvSpPr>
      <dsp:spPr bwMode="white">
        <a:xfrm>
          <a:off x="0" y="790878"/>
          <a:ext cx="4745265" cy="4745265"/>
        </a:xfrm>
        <a:prstGeom prst="ellipse">
          <a:avLst/>
        </a:prstGeom>
        <a:blipFill>
          <a:blip r:embed="rId1"/>
          <a:srcRect/>
          <a:stretch>
            <a:fillRect l="-13000" r="-13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790878"/>
        <a:ext cx="4745265" cy="4745265"/>
      </dsp:txXfrm>
    </dsp:sp>
    <dsp:sp modelId="{649E905D-2ECB-4B8A-8909-B4FD40FB1C5A}">
      <dsp:nvSpPr>
        <dsp:cNvPr id="5" name="Oval 4"/>
        <dsp:cNvSpPr/>
      </dsp:nvSpPr>
      <dsp:spPr bwMode="white">
        <a:xfrm>
          <a:off x="5857442" y="588985"/>
          <a:ext cx="1423579" cy="1423579"/>
        </a:xfrm>
        <a:prstGeom prst="ellipse">
          <a:avLst/>
        </a:prstGeom>
        <a:blipFill>
          <a:blip r:embed="rId2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857442" y="588985"/>
        <a:ext cx="1423579" cy="1423579"/>
      </dsp:txXfrm>
    </dsp:sp>
    <dsp:sp modelId="{C621DA44-8EC2-49DA-B5FC-003BC84FFE52}">
      <dsp:nvSpPr>
        <dsp:cNvPr id="7" name="Rectangle 6"/>
        <dsp:cNvSpPr/>
      </dsp:nvSpPr>
      <dsp:spPr bwMode="white">
        <a:xfrm>
          <a:off x="5575187" y="390684"/>
          <a:ext cx="1641862" cy="142357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879" tIns="0" rIns="182879" bIns="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Xin</a:t>
          </a:r>
          <a:endParaRPr lang="en-US" sz="4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187" y="390684"/>
        <a:ext cx="1641862" cy="1423579"/>
      </dsp:txXfrm>
    </dsp:sp>
    <dsp:sp modelId="{E68D7EA6-6B70-4D3B-92FC-0F292BF11437}">
      <dsp:nvSpPr>
        <dsp:cNvPr id="8" name="Oval 7"/>
        <dsp:cNvSpPr/>
      </dsp:nvSpPr>
      <dsp:spPr bwMode="white">
        <a:xfrm>
          <a:off x="5741771" y="2451720"/>
          <a:ext cx="1423579" cy="1423579"/>
        </a:xfrm>
        <a:prstGeom prst="ellipse">
          <a:avLst/>
        </a:prstGeom>
        <a:blipFill>
          <a:blip r:embed="rId2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741771" y="2451720"/>
        <a:ext cx="1423579" cy="1423579"/>
      </dsp:txXfrm>
    </dsp:sp>
    <dsp:sp modelId="{424B7020-391F-4940-A81C-BEB3DAF73A6A}">
      <dsp:nvSpPr>
        <dsp:cNvPr id="10" name="Rectangle 9"/>
        <dsp:cNvSpPr/>
      </dsp:nvSpPr>
      <dsp:spPr bwMode="white">
        <a:xfrm>
          <a:off x="5141259" y="2361115"/>
          <a:ext cx="2325180" cy="142357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879" tIns="0" rIns="182879" bIns="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Cám</a:t>
          </a:r>
          <a:endParaRPr lang="en-US" sz="4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1259" y="2361115"/>
        <a:ext cx="2325180" cy="1423579"/>
      </dsp:txXfrm>
    </dsp:sp>
    <dsp:sp modelId="{E522D493-6BBC-442E-8770-29B54B6B888E}">
      <dsp:nvSpPr>
        <dsp:cNvPr id="11" name="Oval 10"/>
        <dsp:cNvSpPr/>
      </dsp:nvSpPr>
      <dsp:spPr bwMode="white">
        <a:xfrm>
          <a:off x="6425089" y="4112563"/>
          <a:ext cx="1423579" cy="1423579"/>
        </a:xfrm>
        <a:prstGeom prst="ellipse">
          <a:avLst/>
        </a:prstGeom>
        <a:blipFill>
          <a:blip r:embed="rId2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425089" y="4112563"/>
        <a:ext cx="1423579" cy="1423579"/>
      </dsp:txXfrm>
    </dsp:sp>
    <dsp:sp modelId="{4BB084A3-A059-4BD6-BD42-B363C44CA92C}">
      <dsp:nvSpPr>
        <dsp:cNvPr id="13" name="Rectangle 12"/>
        <dsp:cNvSpPr/>
      </dsp:nvSpPr>
      <dsp:spPr bwMode="white">
        <a:xfrm>
          <a:off x="5766607" y="4004995"/>
          <a:ext cx="1641862" cy="142357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879" tIns="0" rIns="182879" bIns="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ơn</a:t>
          </a:r>
          <a:endParaRPr lang="en-US" sz="4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6607" y="4004995"/>
        <a:ext cx="1641862" cy="1423579"/>
      </dsp:txXfrm>
    </dsp:sp>
    <dsp:sp modelId="{3CAEF03D-E2E6-4AB7-9164-BCC581808FF6}">
      <dsp:nvSpPr>
        <dsp:cNvPr id="4" name="Rectangle 3"/>
        <dsp:cNvSpPr/>
      </dsp:nvSpPr>
      <dsp:spPr bwMode="white">
        <a:xfrm>
          <a:off x="854148" y="3310613"/>
          <a:ext cx="3036970" cy="1565937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anchor="b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854148" y="3310613"/>
        <a:ext cx="3036970" cy="156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02C6A-F4E6-4B78-89A0-F07962C1AC0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627BF7-81BA-4C5F-ACC1-6486EB62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27BF7-81BA-4C5F-ACC1-6486EB62A3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F020-18A4-420B-AA80-D9976C5F59F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FE21-4E57-472D-B658-09E80DCFD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22DA-5D39-4276-9BC0-6E6DC6E8888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E349-40A3-4DAF-A343-E95BDA48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6D7-566B-4A76-B175-238CBE995E7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8060-F648-4C43-8967-FAA5ABA9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BB8C-0DA7-4BBC-AEFA-211E4DB8445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DF5D-71E8-4B5D-88CC-221BF19A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62F8-57FA-49A7-BEC0-D5EBB7AE913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3FD0-C5A2-4D7F-BD2F-456D7130C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5A3E-1659-4BE5-8A97-07BD0852387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E5A8-6A8D-4BBD-8D21-6C192A8D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71F3-39CA-473B-A9C7-029B69350D3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885-14F9-4A91-9929-CCDC56C60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2E22-2591-42CF-B289-81BCD056A89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705F-A9E6-411E-BF3D-805BC729F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3CE-4D8C-4B2C-BC1B-08ED4D23678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C526-EC85-482E-B916-4C0E990D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33AC-883D-4DB4-B297-8CA16FB9E8D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4C13-43D6-40B6-B745-53C15E5C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94BB-04F5-4B67-A9AE-3A4FB0D34CD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449-857E-4695-9263-2DA071D3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5131F-9209-4381-B6EE-15BAC4EF615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71ABB3-7641-4F65-A89B-8418C4F17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ongketthutrongngay.xls" TargetMode="External"/><Relationship Id="rId2" Type="http://schemas.openxmlformats.org/officeDocument/2006/relationships/hyperlink" Target="theodoithuphi.xl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/>
          <p:nvPr/>
        </p:nvGrpSpPr>
        <p:grpSpPr bwMode="auto">
          <a:xfrm>
            <a:off x="4651375" y="2692400"/>
            <a:ext cx="292100" cy="504825"/>
            <a:chOff x="0" y="0"/>
            <a:chExt cx="292995" cy="504056"/>
          </a:xfrm>
        </p:grpSpPr>
        <p:sp>
          <p:nvSpPr>
            <p:cNvPr id="2152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直接连接符 1078"/>
          <p:cNvSpPr>
            <a:spLocks noChangeShapeType="1"/>
          </p:cNvSpPr>
          <p:nvPr/>
        </p:nvSpPr>
        <p:spPr bwMode="auto">
          <a:xfrm>
            <a:off x="-103188" y="3186113"/>
            <a:ext cx="4754563" cy="1587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8"/>
          <p:cNvGrpSpPr/>
          <p:nvPr/>
        </p:nvGrpSpPr>
        <p:grpSpPr bwMode="auto">
          <a:xfrm>
            <a:off x="34925" y="1470025"/>
            <a:ext cx="4159250" cy="3260725"/>
            <a:chOff x="0" y="0"/>
            <a:chExt cx="4157663" cy="3262312"/>
          </a:xfrm>
        </p:grpSpPr>
        <p:grpSp>
          <p:nvGrpSpPr>
            <p:cNvPr id="2060" name="Group 9"/>
            <p:cNvGrpSpPr/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2150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38039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151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sp>
          <p:nvSpPr>
            <p:cNvPr id="2061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grpSp>
          <p:nvGrpSpPr>
            <p:cNvPr id="2062" name="Group 13"/>
            <p:cNvGrpSpPr/>
            <p:nvPr/>
          </p:nvGrpSpPr>
          <p:grpSpPr bwMode="auto">
            <a:xfrm>
              <a:off x="503238" y="0"/>
              <a:ext cx="3654425" cy="2887662"/>
              <a:chOff x="0" y="0"/>
              <a:chExt cx="2302" cy="1819"/>
            </a:xfrm>
          </p:grpSpPr>
          <p:sp>
            <p:nvSpPr>
              <p:cNvPr id="2083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grpSp>
            <p:nvGrpSpPr>
              <p:cNvPr id="2084" name="Group 15"/>
              <p:cNvGrpSpPr/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2085" name="Group 16"/>
                <p:cNvGrpSpPr/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2087" name="Group 17"/>
                  <p:cNvGrpSpPr/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2089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49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>
                        <a:ea typeface="SimSun" panose="02010600030101010101" pitchFamily="2" charset="-122"/>
                        <a:sym typeface="SimSun" panose="02010600030101010101" pitchFamily="2" charset="-122"/>
                      </a:endParaRPr>
                    </a:p>
                  </p:txBody>
                </p:sp>
                <p:grpSp>
                  <p:nvGrpSpPr>
                    <p:cNvPr id="2090" name="Group 19"/>
                    <p:cNvGrpSpPr/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2091" name="Group 20"/>
                      <p:cNvGrpSpPr/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2095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</a:ln>
                      </p:spPr>
                      <p:txBody>
                        <a:bodyPr wrap="none" anchor="ctr"/>
                        <a:lstStyle/>
                        <a:p>
                          <a:pPr eaLnBrk="1" hangingPunct="1"/>
                          <a:endParaRPr lang="en-US" altLang="en-US">
                            <a:ea typeface="SimSun" panose="02010600030101010101" pitchFamily="2" charset="-122"/>
                            <a:sym typeface="SimSun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2096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FF9900">
                            <a:alpha val="76077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</a:ln>
                      </p:spPr>
                      <p:txBody>
                        <a:bodyPr wrap="none" anchor="ctr"/>
                        <a:lstStyle/>
                        <a:p>
                          <a:pPr eaLnBrk="1" hangingPunct="1"/>
                          <a:endParaRPr lang="en-US" altLang="en-US">
                            <a:ea typeface="SimSun" panose="02010600030101010101" pitchFamily="2" charset="-122"/>
                            <a:sym typeface="SimSun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2097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9900CC">
                            <a:alpha val="69019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</a:ln>
                      </p:spPr>
                      <p:txBody>
                        <a:bodyPr wrap="none" anchor="ctr"/>
                        <a:lstStyle/>
                        <a:p>
                          <a:pPr eaLnBrk="1" hangingPunct="1"/>
                          <a:endParaRPr lang="en-US" altLang="en-US">
                            <a:ea typeface="SimSun" panose="02010600030101010101" pitchFamily="2" charset="-122"/>
                            <a:sym typeface="SimSun" panose="0201060003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2098" name="Group 24"/>
                        <p:cNvGrpSpPr/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2099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0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1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2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3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4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5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6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7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8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09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0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2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3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4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5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7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8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1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3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4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5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6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7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8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29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5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0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1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2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3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4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5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6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7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3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8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39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0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15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1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2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3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4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80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5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05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6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7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8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2149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</a:ln>
                        </p:spPr>
                        <p:txBody>
                          <a:bodyPr wrap="none" anchor="ctr"/>
                          <a:lstStyle/>
                          <a:p>
                            <a:pPr eaLnBrk="1" hangingPunct="1"/>
                            <a:endParaRPr lang="en-US" altLang="en-US">
                              <a:ea typeface="SimSun" panose="02010600030101010101" pitchFamily="2" charset="-122"/>
                              <a:sym typeface="SimSun" panose="02010600030101010101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9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FF0066">
                          <a:alpha val="61176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>
                          <a:ea typeface="SimSun" panose="02010600030101010101" pitchFamily="2" charset="-122"/>
                          <a:sym typeface="SimSun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09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0066FF">
                          <a:alpha val="61176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>
                          <a:ea typeface="SimSun" panose="02010600030101010101" pitchFamily="2" charset="-122"/>
                          <a:sym typeface="SimSun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09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9900CC">
                          <a:alpha val="56078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>
                          <a:ea typeface="SimSun" panose="02010600030101010101" pitchFamily="2" charset="-122"/>
                          <a:sym typeface="SimSun" panose="02010600030101010101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2088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1176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>
                      <a:ea typeface="SimSun" panose="02010600030101010101" pitchFamily="2" charset="-122"/>
                      <a:sym typeface="SimSun" panose="02010600030101010101" pitchFamily="2" charset="-122"/>
                    </a:endParaRPr>
                  </a:p>
                </p:txBody>
              </p:sp>
            </p:grpSp>
            <p:sp>
              <p:nvSpPr>
                <p:cNvPr id="2086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49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>
                    <a:ea typeface="SimSun" panose="02010600030101010101" pitchFamily="2" charset="-122"/>
                    <a:sym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2063" name="Group 81"/>
            <p:cNvGrpSpPr/>
            <p:nvPr/>
          </p:nvGrpSpPr>
          <p:grpSpPr bwMode="auto">
            <a:xfrm>
              <a:off x="863600" y="431800"/>
              <a:ext cx="638175" cy="636587"/>
              <a:chOff x="0" y="0"/>
              <a:chExt cx="402" cy="401"/>
            </a:xfrm>
          </p:grpSpPr>
          <p:sp>
            <p:nvSpPr>
              <p:cNvPr id="2080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81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82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grpSp>
          <p:nvGrpSpPr>
            <p:cNvPr id="2064" name="Group 85"/>
            <p:cNvGrpSpPr/>
            <p:nvPr/>
          </p:nvGrpSpPr>
          <p:grpSpPr bwMode="auto">
            <a:xfrm>
              <a:off x="2232025" y="0"/>
              <a:ext cx="647700" cy="454025"/>
              <a:chOff x="0" y="0"/>
              <a:chExt cx="408" cy="286"/>
            </a:xfrm>
          </p:grpSpPr>
          <p:sp>
            <p:nvSpPr>
              <p:cNvPr id="2078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9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grpSp>
          <p:nvGrpSpPr>
            <p:cNvPr id="2065" name="Group 88"/>
            <p:cNvGrpSpPr/>
            <p:nvPr/>
          </p:nvGrpSpPr>
          <p:grpSpPr bwMode="auto">
            <a:xfrm>
              <a:off x="2808288" y="431800"/>
              <a:ext cx="647700" cy="454025"/>
              <a:chOff x="0" y="0"/>
              <a:chExt cx="408" cy="286"/>
            </a:xfrm>
          </p:grpSpPr>
          <p:sp>
            <p:nvSpPr>
              <p:cNvPr id="2076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7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grpSp>
          <p:nvGrpSpPr>
            <p:cNvPr id="2066" name="Group 91"/>
            <p:cNvGrpSpPr/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2073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4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5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grpSp>
          <p:nvGrpSpPr>
            <p:cNvPr id="2067" name="Group 95"/>
            <p:cNvGrpSpPr/>
            <p:nvPr/>
          </p:nvGrpSpPr>
          <p:grpSpPr bwMode="auto">
            <a:xfrm>
              <a:off x="935038" y="1439862"/>
              <a:ext cx="638175" cy="636588"/>
              <a:chOff x="0" y="0"/>
              <a:chExt cx="402" cy="401"/>
            </a:xfrm>
          </p:grpSpPr>
          <p:sp>
            <p:nvSpPr>
              <p:cNvPr id="2070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1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  <p:sp>
            <p:nvSpPr>
              <p:cNvPr id="2072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>
                  <a:ea typeface="SimSun" panose="02010600030101010101" pitchFamily="2" charset="-122"/>
                  <a:sym typeface="SimSun" panose="02010600030101010101" pitchFamily="2" charset="-122"/>
                </a:endParaRPr>
              </a:p>
            </p:txBody>
          </p:sp>
        </p:grpSp>
        <p:sp>
          <p:nvSpPr>
            <p:cNvPr id="2068" name="Oval 133"/>
            <p:cNvSpPr>
              <a:spLocks noChangeArrowheads="1"/>
            </p:cNvSpPr>
            <p:nvPr/>
          </p:nvSpPr>
          <p:spPr bwMode="auto">
            <a:xfrm rot="-8054464">
              <a:off x="2735298" y="428610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9804"/>
                </a:srgbClr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9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2162938" y="1121167"/>
            <a:ext cx="7889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4458670" y="6099175"/>
            <a:ext cx="5578475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7260" tIns="107260" rIns="107260" bIns="1072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kern="0" dirty="0" err="1" smtClean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Quận</a:t>
            </a:r>
            <a:r>
              <a:rPr lang="en-US" sz="1500" b="1" i="1" kern="0" dirty="0" smtClean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 7, </a:t>
            </a:r>
            <a:r>
              <a:rPr lang="en-US" sz="1500" b="1" i="1" kern="0" dirty="0" err="1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sz="1500" b="1" i="1" kern="0" dirty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i="1" kern="0" dirty="0" smtClean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28 </a:t>
            </a:r>
            <a:r>
              <a:rPr lang="en-US" sz="1500" b="1" i="1" kern="0" dirty="0" err="1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tháng</a:t>
            </a:r>
            <a:r>
              <a:rPr lang="en-US" sz="1500" b="1" i="1" kern="0" dirty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i="1" kern="0" dirty="0" smtClean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2 </a:t>
            </a:r>
            <a:r>
              <a:rPr lang="en-US" sz="1500" b="1" i="1" kern="0" dirty="0" err="1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năm</a:t>
            </a:r>
            <a:r>
              <a:rPr lang="en-US" sz="1500" b="1" i="1" kern="0" dirty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i="1" kern="0" dirty="0" smtClean="0">
                <a:solidFill>
                  <a:schemeClr val="accent5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rPr>
              <a:t>2019</a:t>
            </a:r>
            <a:endParaRPr lang="en-US" sz="1500" b="1" i="1" kern="0" dirty="0">
              <a:solidFill>
                <a:schemeClr val="accent5"/>
              </a:solidFill>
              <a:latin typeface="Myriad Pro" panose="020B0503030403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5" name="Picture 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4348163"/>
            <a:ext cx="2235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1"/>
          <p:cNvSpPr txBox="1"/>
          <p:nvPr/>
        </p:nvSpPr>
        <p:spPr bwMode="auto">
          <a:xfrm>
            <a:off x="3490913" y="249238"/>
            <a:ext cx="5451206" cy="112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ỦY BAN NHÂN DÂN QUẬN 7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MẦM NON TÂN HƯNG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400" b="1" dirty="0">
              <a:solidFill>
                <a:srgbClr val="0070C0"/>
              </a:solidFill>
              <a:latin typeface="Myriad Pro" panose="020B0503030403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395538" y="1185368"/>
            <a:ext cx="7400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519549" y="1251920"/>
            <a:ext cx="7011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150342" y="1781297"/>
            <a:ext cx="778642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48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 ĐỀ THỰC </a:t>
            </a:r>
            <a:r>
              <a:rPr lang="en-US" altLang="en-US" sz="4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br>
              <a:rPr lang="en-US" altLang="en-US" sz="4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4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riad Pro" panose="020B0503030403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 SÁCH BÁN TRÚ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9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3" y="399494"/>
            <a:ext cx="981075" cy="38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Rectangle 109"/>
          <p:cNvSpPr/>
          <p:nvPr/>
        </p:nvSpPr>
        <p:spPr>
          <a:xfrm>
            <a:off x="5394882" y="3453019"/>
            <a:ext cx="5146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Báo cáo viên:   Lê Thị Hồng</a:t>
            </a:r>
          </a:p>
          <a:p>
            <a:r>
              <a:rPr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Chức Vụ  :  Phó hiệu trưởng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612" y="375744"/>
            <a:ext cx="981075" cy="382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1615044" y="365125"/>
            <a:ext cx="7410203" cy="96491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TRÌNH TỰ THỰC HIỆN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030677" y="2101933"/>
            <a:ext cx="9108376" cy="3170712"/>
          </a:xfrm>
          <a:prstGeom prst="homePlate">
            <a:avLst/>
          </a:prstGeom>
          <a:gradFill>
            <a:gsLst>
              <a:gs pos="0">
                <a:srgbClr val="CCEC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</a:t>
            </a:r>
            <a:r>
              <a:rPr lang="en-US" sz="32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3. BIÊN LAI THU </a:t>
            </a:r>
            <a:r>
              <a:rPr lang="en-US" sz="3200" b="1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32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đủ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ký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nộp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gửi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phụ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huynh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màu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đỏ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18163" y="2956956"/>
            <a:ext cx="1757548" cy="171004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MG_20190221_144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109" y="3491345"/>
            <a:ext cx="6840187" cy="304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IMG_20190221_145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914" y="750216"/>
            <a:ext cx="6555179" cy="27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MG_20190221_1442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194" y="1520042"/>
            <a:ext cx="4772025" cy="33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IMG_20190221_152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35" y="1520042"/>
            <a:ext cx="5806044" cy="33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79470" y="365126"/>
            <a:ext cx="6198920" cy="62052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</a:t>
            </a:r>
            <a:endParaRPr lang="en-US" sz="3200" dirty="0"/>
          </a:p>
        </p:txBody>
      </p:sp>
      <p:sp>
        <p:nvSpPr>
          <p:cNvPr id="4" name="Pentagon 3"/>
          <p:cNvSpPr/>
          <p:nvPr/>
        </p:nvSpPr>
        <p:spPr>
          <a:xfrm flipH="1">
            <a:off x="1995054" y="1816926"/>
            <a:ext cx="8562110" cy="29925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4. SỔ THU THANH TOÁN LỚN</a:t>
            </a:r>
          </a:p>
          <a:p>
            <a:pPr lvl="0" algn="just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khoản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phụ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huynh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đóng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cuối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kèm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sổ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quỹ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sổ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quỹ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tiền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mặt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)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85268" y="2392327"/>
            <a:ext cx="1427489" cy="147957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24397" y="380009"/>
          <a:ext cx="10854045" cy="6184052"/>
        </p:xfrm>
        <a:graphic>
          <a:graphicData uri="http://schemas.openxmlformats.org/drawingml/2006/table">
            <a:tbl>
              <a:tblPr/>
              <a:tblGrid>
                <a:gridCol w="690347"/>
                <a:gridCol w="634674"/>
                <a:gridCol w="690347"/>
                <a:gridCol w="941586"/>
                <a:gridCol w="4230454"/>
                <a:gridCol w="1068926"/>
                <a:gridCol w="1007684"/>
                <a:gridCol w="965930"/>
                <a:gridCol w="624097"/>
              </a:tblGrid>
              <a:tr h="23354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 QUỸ TIỀN MẶT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4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toán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chi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4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4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: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1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 hiệu CT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 tiền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dư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đầu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kỳ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38 004 874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243/11NK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bồi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dưỡng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khiếu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T11/2018.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18 135 000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19 869 874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244/11TCPV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tổ chức PVBT cho CB-GV-NV T11/2018. Bảng kê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52 579 500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(32 709 626)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45/11AS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phí phục vụ ăn sáng T11/2018. Bảng kê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40 120 000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(72 829 626)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110 834 500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32/12TH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04/12/2018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07/12/2018.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427 121 000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354 291 374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177 594 439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255/12PTSN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dấu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HĐ: 0001865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148 466 935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ngày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34/12TH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12/12/2018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18/12/2018.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118 248 000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266 714 935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ngày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106 359 500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0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tháng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821 143 800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844 623 739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0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lũy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8 563 913 700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8 655 727 431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0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Lũy kế từ đầu năm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8 563 913 700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8 655 727 431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val Callout 2"/>
          <p:cNvSpPr/>
          <p:nvPr/>
        </p:nvSpPr>
        <p:spPr>
          <a:xfrm>
            <a:off x="3526972" y="3562597"/>
            <a:ext cx="4512624" cy="688769"/>
          </a:xfrm>
          <a:prstGeom prst="wedgeEllipseCallout">
            <a:avLst>
              <a:gd name="adj1" fmla="val -64881"/>
              <a:gd name="adj2" fmla="val 276293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5641" y="5783283"/>
            <a:ext cx="2766951" cy="7718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Lập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bảng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kê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khi</a:t>
            </a:r>
            <a:r>
              <a:rPr lang="en-US" sz="1400" b="1" dirty="0" smtClean="0"/>
              <a:t> PH </a:t>
            </a:r>
            <a:r>
              <a:rPr lang="en-US" sz="1400" b="1" dirty="0" err="1" smtClean="0"/>
              <a:t>đóng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tiền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nhập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vào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sổ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quỹ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tiền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mặt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không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đợi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cuối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tháng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nhập</a:t>
            </a:r>
            <a:r>
              <a:rPr lang="en-US" sz="1400" b="1" dirty="0" smtClean="0"/>
              <a:t>  1 </a:t>
            </a:r>
            <a:r>
              <a:rPr lang="en-US" sz="1400" b="1" dirty="0" err="1" smtClean="0"/>
              <a:t>lần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3848" y="365126"/>
            <a:ext cx="6270173" cy="62052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</a:t>
            </a:r>
            <a:endParaRPr lang="en-US" sz="3200" dirty="0"/>
          </a:p>
        </p:txBody>
      </p:sp>
      <p:sp>
        <p:nvSpPr>
          <p:cNvPr id="4" name="Pentagon 3"/>
          <p:cNvSpPr/>
          <p:nvPr/>
        </p:nvSpPr>
        <p:spPr>
          <a:xfrm flipH="1">
            <a:off x="3325087" y="1971304"/>
            <a:ext cx="7671463" cy="252944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         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ập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biên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sổ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thanh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(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sổ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theo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dõi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thu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phí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hlinkClick r:id="rId2" action="ppaction://hlinkfile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khoản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phụ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huynh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đóng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(Thu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tiền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3" action="ppaction://hlinkfile"/>
              </a:rPr>
              <a:t>)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852812" y="2416080"/>
            <a:ext cx="1427489" cy="147957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3769" y="653136"/>
          <a:ext cx="10925302" cy="5887921"/>
        </p:xfrm>
        <a:graphic>
          <a:graphicData uri="http://schemas.openxmlformats.org/drawingml/2006/table">
            <a:tbl>
              <a:tblPr/>
              <a:tblGrid>
                <a:gridCol w="632376"/>
                <a:gridCol w="655922"/>
                <a:gridCol w="716468"/>
                <a:gridCol w="1029293"/>
                <a:gridCol w="699649"/>
                <a:gridCol w="632376"/>
                <a:gridCol w="632376"/>
                <a:gridCol w="632376"/>
                <a:gridCol w="632376"/>
                <a:gridCol w="632376"/>
                <a:gridCol w="632376"/>
                <a:gridCol w="632376"/>
                <a:gridCol w="632376"/>
                <a:gridCol w="632376"/>
                <a:gridCol w="625648"/>
                <a:gridCol w="874562"/>
              </a:tblGrid>
              <a:tr h="30558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Phòng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GD&amp;ĐT: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Phòng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GD&amp;ĐT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Quận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7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11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DANH SÁCH THU TRONG NGÀY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85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Đơn vị: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Trường Mầm Non Tân Hưng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58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Ngày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: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ahoma"/>
                        </a:rPr>
                        <a:t>04/12/2018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04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STT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Số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biên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lai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tên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Khối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Lớp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Các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khoản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thu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Tổng thu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22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phí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Tiền ăn bán trú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Tiền ăn sáng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Tổ chức phục vụ bán trú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Vệ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sinh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bán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trú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Tiền điện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TDNĐ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Vẽ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Anh văn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Đỗ Kim Ngọc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Mẫu Giáo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Mầm 2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476.000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285.000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Nguyễn Minh Bảo Ngọc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Mẫu Giáo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Mầm 2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532.000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Nguyễn Trương Hoàng Quân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Mẫu Giáo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Mầm 2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308.000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1.318.000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Châu Hiển Vinh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Mẫu Giáo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Mầm 2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532.000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Nguyễn Lê Khải Phong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Mẫu Giáo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Chồi 3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532.000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Hồng Minh Anh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Mẫu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Giáo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Lá 3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160.000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150.000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25.000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0 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835.000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82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Tổng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cộng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960.000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2.660.000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1.575.000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1.200.000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1.000.000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8.265.000</a:t>
                      </a:r>
                    </a:p>
                  </a:txBody>
                  <a:tcPr marL="7746" marR="7746" marT="7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6297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0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Hiệu trưởng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Kế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toán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Thủ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quỹ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0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(Ký, họ tên)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Ký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Ký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04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04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04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Tô Ngọc Dung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Thạch Thị Lệ Hằng</a:t>
                      </a: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Lê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Thị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Minh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Hoàng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746" marR="7746" marT="77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6272" y="332517"/>
          <a:ext cx="10972798" cy="6548153"/>
        </p:xfrm>
        <a:graphic>
          <a:graphicData uri="http://schemas.openxmlformats.org/drawingml/2006/table">
            <a:tbl>
              <a:tblPr/>
              <a:tblGrid>
                <a:gridCol w="332507"/>
                <a:gridCol w="496790"/>
                <a:gridCol w="336790"/>
                <a:gridCol w="603335"/>
                <a:gridCol w="526535"/>
                <a:gridCol w="391111"/>
                <a:gridCol w="492507"/>
                <a:gridCol w="506993"/>
                <a:gridCol w="449052"/>
                <a:gridCol w="405594"/>
                <a:gridCol w="510616"/>
                <a:gridCol w="510616"/>
                <a:gridCol w="510616"/>
                <a:gridCol w="510616"/>
                <a:gridCol w="510616"/>
                <a:gridCol w="510616"/>
                <a:gridCol w="597529"/>
                <a:gridCol w="651850"/>
                <a:gridCol w="420080"/>
                <a:gridCol w="467158"/>
                <a:gridCol w="709792"/>
                <a:gridCol w="521479"/>
              </a:tblGrid>
              <a:tr h="286261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Phòng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GD&amp;ĐT: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PHÒNG GD&amp;ĐT QUẬN 7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1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SỔ THEO DÕI THU PHÍ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61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Đơn vị: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Trường Mầm Non Tân Hưng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61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Lớp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: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Mầm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1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261">
                <a:tc gridSpan="3"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Tháng 12 Năm 2018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156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52" marR="6952" marT="6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STT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và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tên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Thừa thiếu tháng trước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sinh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nghỉ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cả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tháng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Ngày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Thu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tháng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này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Số tiền phải đóng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Số tiền đã đóng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Số tiền còn lại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Đóng đủ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Ngày đóng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Số biên lai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6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Tổng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các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phí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còn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thiếu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Ngày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Ngày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nghỉ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Tiền ăn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Học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phí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Tiền ăn bán trú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Tiền ăn sáng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Tổ chức phục vụ bán trú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Vệ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sinh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bán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trú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…..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Đinh Gia Chi An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Trần Ng Khánh An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Phạm Hồng Anh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Võ Bảo Anh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Nguyễn Hà Chi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Huỳnh Ng. Thiên Di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392.000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1.402.000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1.402.000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Vũ Nguyễn Minh Duyên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1.374.000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1.374.000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Trần Ng. Minh Đăng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1.318.000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1.318.000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Phạm Minh Đức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………………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Trịnh Hải Nam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1.486.000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Hà Huỳnh Kim Ngân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448.000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1.458.000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1.458.000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34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Trần Nhật Song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Lê Thanh Tâm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448.000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1.518.000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Ng. Ngọc Kim Thư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37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Trần Ngọc Thuận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1.574.000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1.574.000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Huỳnh Bảo Trân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1.254.000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1.254.000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Vũ Thị Khánh Trang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1.514.000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Huỳnh Minh Vũ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Trương Gia Vy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1.542.000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01/12/2018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Tổng Cộng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6.560.000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19.096.000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11.310.000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8.200.000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820.000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1.025.000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58,691,000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58,691,000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870"/>
                    </a:solidFill>
                  </a:tcPr>
                </a:tc>
              </a:tr>
              <a:tr h="1581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Hiệu trưởng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Kế toán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Thủ quỹ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Ký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(Ký, họ tên)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(Ký, họ tên)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Tô Ngọc Dung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Thạch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Thị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Lệ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Hằng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Lê Thị Minh Hoàng</a:t>
                      </a: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62">
                <a:tc gridSpan="3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52" marR="6952" marT="6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59481" y="365126"/>
            <a:ext cx="5985164" cy="81053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</a:t>
            </a:r>
            <a:endParaRPr lang="en-US" sz="3200" dirty="0"/>
          </a:p>
        </p:txBody>
      </p:sp>
      <p:sp>
        <p:nvSpPr>
          <p:cNvPr id="4" name="Pentagon 3"/>
          <p:cNvSpPr/>
          <p:nvPr/>
        </p:nvSpPr>
        <p:spPr>
          <a:xfrm flipH="1">
            <a:off x="2327562" y="1674421"/>
            <a:ext cx="8930245" cy="3669475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Cuối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khoản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Sổ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tổng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khoản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B35DF"/>
                </a:solidFill>
                <a:latin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FB35DF"/>
                </a:solidFill>
                <a:latin typeface="Arial" panose="020B0604020202020204" pitchFamily="34" charset="0"/>
              </a:rPr>
              <a:t>)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– chi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Sổ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tổng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– Chi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tiền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ăn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 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 Thu- chi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tiền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ăn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1567543" y="2470069"/>
            <a:ext cx="1591293" cy="151151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ight Arrow 5"/>
          <p:cNvSpPr/>
          <p:nvPr/>
        </p:nvSpPr>
        <p:spPr>
          <a:xfrm>
            <a:off x="4381995" y="2113807"/>
            <a:ext cx="1033153" cy="22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3767" y="261258"/>
          <a:ext cx="10759055" cy="6244896"/>
        </p:xfrm>
        <a:graphic>
          <a:graphicData uri="http://schemas.openxmlformats.org/drawingml/2006/table">
            <a:tbl>
              <a:tblPr/>
              <a:tblGrid>
                <a:gridCol w="436416"/>
                <a:gridCol w="408259"/>
                <a:gridCol w="1407791"/>
                <a:gridCol w="534960"/>
                <a:gridCol w="538478"/>
                <a:gridCol w="675741"/>
                <a:gridCol w="675741"/>
                <a:gridCol w="675741"/>
                <a:gridCol w="675741"/>
                <a:gridCol w="675741"/>
                <a:gridCol w="675741"/>
                <a:gridCol w="675741"/>
                <a:gridCol w="675741"/>
                <a:gridCol w="675741"/>
                <a:gridCol w="675741"/>
                <a:gridCol w="675741"/>
              </a:tblGrid>
              <a:tr h="23260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TỔNG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SỔ THU VÀ THANH TOÁN</a:t>
                      </a: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6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Trường Mầm Non Tân Hưng</a:t>
                      </a: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92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vi-VN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Tháng 12 Năm 2018</a:t>
                      </a: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44"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Lớp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Mầm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44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STT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biên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lai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và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Tiền ăn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THU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Tổng thu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T.toán ăn cuối tháng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…….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1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Tồn tháng trước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Thu mới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Học phí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Tiền ăn sáng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Tổ chức phục vụ bán trú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Vệ sinh bán trú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………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Đã ăn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Tồn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….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7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Phiếu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Tiền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Phiếu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Tiền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……..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Đinh Gia Chi An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Ng Khánh An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Phạm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Hồng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Anh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Võ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Bảo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Anh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Nguyễn Hà Chi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Huỳnh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Ng.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Thiên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Di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Vũ Nguyễn Minh Duyên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1.374.000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Ng. Minh Đăng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1.318.000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Phạm Minh Đức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Ngọc Hương Giang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Phạm Phúc Hà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Ng. Trương Ngọc Hân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1.151.000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Nguyễn Bảo Hân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1.413.000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Huỳnh Châu Gia Hưng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Gia Hưng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Ng Quốc Anh Khoa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Hồ Minh Khôi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1.486.000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……………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Tạ Vy Oanh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Vũ Tuấn Phong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1.318.000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Lê Đình Phúc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Lê Thanh Tâm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1.518.000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Ng. Ngọc Kim Thư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Trần Ngọc Thuận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1.574.000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Huỳnh Bảo Trân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1.254.000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Vũ Thị Khánh Trang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1.514.000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Huỳnh Minh Vũ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Trương Gia Vy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1.542.000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Tổng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cộng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5.012.000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19.096.000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6.560.000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11.310.000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8.200.000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820.000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1.025.000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58.691.000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738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36322" y="415637"/>
            <a:ext cx="3194462" cy="4750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Tổng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hợp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các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khoản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tháng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57363" y="400050"/>
            <a:ext cx="8539162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ĐÍCH QUẢN LÝ SỔ SÁCH BÁN TRÚ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790575" y="1931988"/>
            <a:ext cx="10515600" cy="4351337"/>
          </a:xfrm>
          <a:solidFill>
            <a:srgbClr val="FFFF99"/>
          </a:solidFill>
          <a:ln>
            <a:solidFill>
              <a:srgbClr val="FFFF99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 cao chất lượng nuôi-chăm sóc trẻ;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 bảo an toàn vệ sinh thực phẩm; 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tốt thu chi tiền ăn của trẻ;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 hợp chặt chẽ với phụ huynh trong dinh dưỡng cho trẻ </a:t>
            </a:r>
          </a:p>
          <a:p>
            <a:endParaRPr lang="en-US" sz="360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9383" y="719137"/>
          <a:ext cx="11447817" cy="5388985"/>
        </p:xfrm>
        <a:graphic>
          <a:graphicData uri="http://schemas.openxmlformats.org/drawingml/2006/table">
            <a:tbl>
              <a:tblPr/>
              <a:tblGrid>
                <a:gridCol w="266890"/>
                <a:gridCol w="623763"/>
                <a:gridCol w="320634"/>
                <a:gridCol w="393611"/>
                <a:gridCol w="523105"/>
                <a:gridCol w="373646"/>
                <a:gridCol w="373646"/>
                <a:gridCol w="597833"/>
                <a:gridCol w="480403"/>
                <a:gridCol w="597833"/>
                <a:gridCol w="544457"/>
                <a:gridCol w="544457"/>
                <a:gridCol w="544457"/>
                <a:gridCol w="544457"/>
                <a:gridCol w="431633"/>
                <a:gridCol w="498763"/>
                <a:gridCol w="670947"/>
                <a:gridCol w="544457"/>
                <a:gridCol w="544457"/>
                <a:gridCol w="544457"/>
                <a:gridCol w="526663"/>
                <a:gridCol w="412791"/>
                <a:gridCol w="544457"/>
              </a:tblGrid>
              <a:tr h="192197">
                <a:tc gridSpan="2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Times New Roman"/>
                        </a:rPr>
                        <a:t>    ỦY BAN NHÂN DÂN QUẬN 7                                                                             CỘNG HÒA XÃ HỘI CHỦ NGHĨA VIỆT 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97">
                <a:tc gridSpan="18">
                  <a:txBody>
                    <a:bodyPr/>
                    <a:lstStyle/>
                    <a:p>
                      <a:pPr algn="l" fontAlgn="b"/>
                      <a:r>
                        <a:rPr lang="vi-VN" sz="1200" b="1" i="0" u="none" strike="noStrike" dirty="0">
                          <a:latin typeface="Times New Roman"/>
                        </a:rPr>
                        <a:t>TRƯỜNG MẦM NON TÂN HƯNG                                                                                         Độc Lập - Tự Do - Hạnh Phúc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7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324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Times New Roman"/>
                        </a:rPr>
                        <a:t>THU TỔNG HỢP CÁC KHOẢN THÁNG 12/2018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STT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LỚP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SĨ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SỐ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latin typeface="Times New Roman"/>
                        </a:rPr>
                        <a:t>Chi </a:t>
                      </a:r>
                      <a:br>
                        <a:rPr lang="vi-VN" sz="1000" b="1" i="0" u="none" strike="noStrike" dirty="0">
                          <a:latin typeface="Times New Roman"/>
                        </a:rPr>
                      </a:br>
                      <a:r>
                        <a:rPr lang="vi-VN" sz="1000" b="1" i="0" u="none" strike="noStrike" dirty="0">
                          <a:latin typeface="Times New Roman"/>
                        </a:rPr>
                        <a:t>tháng trước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latin typeface="Times New Roman"/>
                        </a:rPr>
                        <a:t>Thừa, thiếu </a:t>
                      </a:r>
                      <a:br>
                        <a:rPr lang="vi-VN" sz="1000" b="1" i="0" u="none" strike="noStrike" dirty="0">
                          <a:latin typeface="Times New Roman"/>
                        </a:rPr>
                      </a:br>
                      <a:r>
                        <a:rPr lang="vi-VN" sz="1000" b="1" i="0" u="none" strike="noStrike" dirty="0">
                          <a:latin typeface="Times New Roman"/>
                        </a:rPr>
                        <a:t>tháng trước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PHẦN THU TRONG THÁNG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TỔNG</a:t>
                      </a:r>
                      <a:br>
                        <a:rPr lang="en-US" sz="1000" b="1" i="0" u="none" strike="noStrike">
                          <a:latin typeface="Times New Roman"/>
                        </a:rPr>
                      </a:br>
                      <a:r>
                        <a:rPr lang="en-US" sz="1000" b="1" i="0" u="none" strike="noStrike">
                          <a:latin typeface="Times New Roman"/>
                        </a:rPr>
                        <a:t>CỘNG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Thành</a:t>
                      </a:r>
                      <a:br>
                        <a:rPr lang="en-US" sz="1000" b="1" i="0" u="none" strike="noStrike">
                          <a:latin typeface="Times New Roman"/>
                        </a:rPr>
                      </a:br>
                      <a:r>
                        <a:rPr lang="en-US" sz="1000" b="1" i="0" u="none" strike="noStrike">
                          <a:latin typeface="Times New Roman"/>
                        </a:rPr>
                        <a:t>tiền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VM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latin typeface="Times New Roman"/>
                        </a:rPr>
                        <a:t>Thành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/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 err="1">
                          <a:latin typeface="Times New Roman"/>
                        </a:rPr>
                        <a:t>tiền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latin typeface="Times New Roman"/>
                        </a:rPr>
                        <a:t>T.ĂN BT-</a:t>
                      </a:r>
                      <a:br>
                        <a:rPr lang="vi-VN" sz="1000" b="1" i="0" u="none" strike="noStrike" dirty="0">
                          <a:latin typeface="Times New Roman"/>
                        </a:rPr>
                      </a:br>
                      <a:r>
                        <a:rPr lang="vi-VN" sz="1000" b="1" i="0" u="none" strike="noStrike" dirty="0">
                          <a:latin typeface="Times New Roman"/>
                        </a:rPr>
                        <a:t>NƯỚC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ĂN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SÁNG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HỌC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PHÍ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TỔ 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CHỨC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PVBT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VỆ 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SINH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TB-VẬT DỤNG 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ĐDHP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TIỀN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ĐIỆN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TDNĐ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VẼ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VÕ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ANH</a:t>
                      </a:r>
                      <a:br>
                        <a:rPr lang="en-US" sz="1000" b="1" i="0" u="none" strike="noStrike">
                          <a:latin typeface="Times New Roman"/>
                        </a:rPr>
                      </a:br>
                      <a:r>
                        <a:rPr lang="en-US" sz="1000" b="1" i="0" u="none" strike="noStrike">
                          <a:latin typeface="Times New Roman"/>
                        </a:rPr>
                        <a:t>VĂN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KP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Ăn 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latin typeface="Times New Roman"/>
                        </a:rPr>
                        <a:t>Ăn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sáng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BHTN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NHÍM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3,332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11,368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30,418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SÓC NÂU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26,605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3,150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16,352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48,317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Times New Roman"/>
                        </a:rPr>
                        <a:t>THỎ NGỌC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29,756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5,880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50,538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MẦM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31,089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19,096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58,691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MẦM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29,455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1,305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58,329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MẦM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29,111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17,892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55,302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CHỒI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30,444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9,780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57,264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CHỒI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31,855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19,684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10,380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6,720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59,994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CHỒI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34,182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4,788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21,672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9,000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64,582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CHỒI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36,464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5,208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22,428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12,015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68,098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LÁ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35,684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4,396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22,064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12,210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67,039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LÁ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35,522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4,844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22,204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11,460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65,354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LÁ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36,202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1,515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22,484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11,775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65,609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LÁ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36,129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4,928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22,708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12,435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7,520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2,760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2,820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9,200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69,798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Times New Roman"/>
                        </a:rPr>
                        <a:t>TỔNG </a:t>
                      </a:r>
                      <a:br>
                        <a:rPr lang="en-US" sz="1000" b="1" i="0" u="none" strike="noStrike" dirty="0">
                          <a:latin typeface="Times New Roman"/>
                        </a:rPr>
                      </a:br>
                      <a:r>
                        <a:rPr lang="en-US" sz="1000" b="1" i="0" u="none" strike="noStrike" dirty="0">
                          <a:latin typeface="Times New Roman"/>
                        </a:rPr>
                        <a:t>CỘNG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9,911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422,498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1,833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Times New Roman"/>
                        </a:rPr>
                        <a:t>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66,220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26,805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273,588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150,150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97,560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121,950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11,660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14,575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30,060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27,300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5,640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86,600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latin typeface="Times New Roman"/>
                        </a:rPr>
                        <a:t>818.395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97">
                <a:tc gridSpan="12">
                  <a:txBody>
                    <a:bodyPr/>
                    <a:lstStyle/>
                    <a:p>
                      <a:pPr algn="l" fontAlgn="b"/>
                      <a:r>
                        <a:rPr lang="vi-VN" sz="1200" b="1" i="0" u="none" strike="noStrike" dirty="0">
                          <a:latin typeface="Times New Roman"/>
                        </a:rPr>
                        <a:t>KẾT TOÁN: Tám trăm mười chín triệu, ba trăm ba mươi ba ngàn đồng</a:t>
                      </a:r>
                      <a:r>
                        <a:rPr lang="vi-VN" sz="1000" b="1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46908" y="5664530"/>
            <a:ext cx="368135" cy="28500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91294" y="5628904"/>
            <a:ext cx="890649" cy="3681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8832" y="5652655"/>
            <a:ext cx="1496290" cy="3681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74681" y="5652655"/>
            <a:ext cx="843147" cy="33250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9528" y="6056417"/>
            <a:ext cx="4904508" cy="475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Tổng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hợp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các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khoản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thu</a:t>
            </a:r>
            <a:r>
              <a:rPr lang="en-US" sz="1600" b="1" dirty="0" smtClean="0"/>
              <a:t>, chi 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tháng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trường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1270" y="451264"/>
          <a:ext cx="10640293" cy="5930093"/>
        </p:xfrm>
        <a:graphic>
          <a:graphicData uri="http://schemas.openxmlformats.org/drawingml/2006/table">
            <a:tbl>
              <a:tblPr/>
              <a:tblGrid>
                <a:gridCol w="535937"/>
                <a:gridCol w="1084942"/>
                <a:gridCol w="326789"/>
                <a:gridCol w="326789"/>
                <a:gridCol w="326789"/>
                <a:gridCol w="326789"/>
                <a:gridCol w="326789"/>
                <a:gridCol w="326789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535937"/>
                <a:gridCol w="627436"/>
              </a:tblGrid>
              <a:tr h="2844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PHÒNG GD&amp;ĐT QUẬN 7</a:t>
                      </a: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4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Trường Mầm Non Tân Hưng</a:t>
                      </a: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TỔNG KẾT THU TRONG THÁNG</a:t>
                      </a: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4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Tháng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: 12/2018 </a:t>
                      </a: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91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STT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Lớp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Nghỉ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trọn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tháng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Số đóng đủ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Số đóng chưa đủ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truy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thất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Tổng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Cộng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03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phí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Tổ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chức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phục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vụ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trú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Vệ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sinh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trú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Tiền ăn bán trú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Tiền ăn sáng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Tiền điện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TDNĐ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Vẽ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Võ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Anh văn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Tb -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dụng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trú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Đồ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dùng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phẩm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Chồi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18.704.000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9.795.000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7.585.000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57.264.000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Mầm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6.560.000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19.096.000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11.310.000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1.025.000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58.691.000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Chồi 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21.672.000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11.370.000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8.155.000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64.582.000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Lá 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7.360.000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22.512.000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11.775.000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2.340.000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2.640.000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65.637.000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Lá 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7.360.000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22.204.000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11.460.000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7.405.000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65.159.000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Lá 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7.520.000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22.708.000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12.435.000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1.175.000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2.760.000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69.798.000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Nhím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11.368.000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6.675.000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30.418.000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Mầm 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7.800.000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18.704.000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10.980.000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7.800.000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58.329.000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Mầm 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6.080.000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7.600.000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17.892.000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10.320.000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2.040.000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55.302.000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Thỏ Ngọc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10.250.000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18.228.000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10.035.000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1.025.000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50.738.000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Chồi 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7.520.000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22.428.000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12.015.000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1.175.000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2.700.000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68.098.000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Lá 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7.200.000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22.064.000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12.210.000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8.600.000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67.039.000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Sóc Nâu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15.876.000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47.226.000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Chồi 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19.684.000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10.380.000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60.114.000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Tổng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584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97.360.000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121.700.000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11.640.000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273.140.000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150.210.000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14.550.000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30.000.000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27.240.000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5.760.000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86.145.000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818.395.000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756" y="510642"/>
          <a:ext cx="11530940" cy="5505346"/>
        </p:xfrm>
        <a:graphic>
          <a:graphicData uri="http://schemas.openxmlformats.org/drawingml/2006/table">
            <a:tbl>
              <a:tblPr/>
              <a:tblGrid>
                <a:gridCol w="579064"/>
                <a:gridCol w="893774"/>
                <a:gridCol w="884653"/>
                <a:gridCol w="2650650"/>
                <a:gridCol w="415309"/>
                <a:gridCol w="818405"/>
                <a:gridCol w="439739"/>
                <a:gridCol w="781759"/>
                <a:gridCol w="769544"/>
                <a:gridCol w="903908"/>
                <a:gridCol w="903908"/>
                <a:gridCol w="720684"/>
                <a:gridCol w="769543"/>
              </a:tblGrid>
              <a:tr h="300975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 KẾ TOÁN CHI TIẾT THEO ĐỐI TƯỢNG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345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345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khoản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: 1121 -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Mã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tượng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 từ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TK đối ứng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 dư đầu kỳ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 sinh trong kỳ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Lũy kế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Dư cuối kỳ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Nợ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Nợ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Nợ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Nợ 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 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TG07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 ăn bán trú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105 000 599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272 567 400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141 621 384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2 823 705 400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2 752 812 103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235 946 615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nước uống T11/2018. HĐ: 0003901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5 405 000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hải sản T11/2018. HĐ: 0081196, 0081195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44 062 500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gạo T11/2018. HĐ: 0000013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13 200 000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246/12TGNH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Nộp tiền ăn bán trú vào tài khoản ngân hàng. Giấy nộp tiền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107 000 000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261/12TGNH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Nộp tiền ăn bán trú vào tài khoản ngân hàng. Giấy nộp tiền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52 209 600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sữa Ellac Multi. HĐ: 0004455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19 392 000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thịt từ (19-&gt;21/12/2018). HĐ: 0205160, 0205161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13 154 230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193/12UNC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thịt từ (12-&gt;23/11/2018). HĐ: 03 hóa đơn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18 904 600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12/12/2018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248/12TGNH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Nộp tiền ăn bán trú vào tài khoản ngân hàng. Giấy nộp tiền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113 357 800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1 938 603 115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1 725 099 501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1 796 824 374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11 126 646 186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10 917 859 331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1 866 887 242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9 000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82" marR="20982" marT="20982" marB="2098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588" y="163513"/>
            <a:ext cx="7254875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 (</a:t>
            </a:r>
            <a:r>
              <a:rPr lang="en-US" sz="3200" b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tiếp</a:t>
            </a: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theo</a:t>
            </a:r>
            <a:r>
              <a:rPr lang="en-US" sz="3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63246" y="1009074"/>
          <a:ext cx="11155691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24397" y="380010"/>
          <a:ext cx="10865921" cy="5861221"/>
        </p:xfrm>
        <a:graphic>
          <a:graphicData uri="http://schemas.openxmlformats.org/drawingml/2006/table">
            <a:tbl>
              <a:tblPr/>
              <a:tblGrid>
                <a:gridCol w="691103"/>
                <a:gridCol w="635369"/>
                <a:gridCol w="691103"/>
                <a:gridCol w="942616"/>
                <a:gridCol w="4235082"/>
                <a:gridCol w="1070095"/>
                <a:gridCol w="1008786"/>
                <a:gridCol w="966987"/>
                <a:gridCol w="624780"/>
              </a:tblGrid>
              <a:tr h="24672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 QUỸ TIỀN MẶT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14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toán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chi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14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14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: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1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sổ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 hiệu CT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 tiền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dư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đầu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kỳ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38 004 874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243/11NK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bồi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dưỡng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khiếu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T11/2018.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18 135 000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19 869 874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244/11TCPV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tổ chức PVBT cho CB-GV-NV T11/2018. Bảng kê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52 579 500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(32 709 626)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45/11AS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tiền phí phục vụ ăn sáng T11/2018. Bảng kê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40 120 000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(72 829 626)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110 834 500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32/12TH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04/12/2018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07/12/2018.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427 121 000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354 291 374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177 594 439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255/12PTSN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tiền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dấu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HĐ: 0001865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148 466 935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ngày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18/12/2018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18/12/2018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34/12TH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tổng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12/12/2018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18/12/2018.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118 248 000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266 714 935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6">
                <a:tc rowSpan="4"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chi,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ngày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106 359 500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676">
                <a:tc gridSpan="4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 phát sinh tháng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821 143 800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844 623 739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839">
                <a:tc gridSpan="4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Cộng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lũy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8 563 913 700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8 655 727 431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676">
                <a:tc gridSpan="4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Lũy kế từ đầu năm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8 563 913 700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8 655 727 431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29" marR="20429" marT="20429" marB="20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2054431" y="3360717"/>
            <a:ext cx="1603169" cy="1246909"/>
          </a:xfrm>
          <a:prstGeom prst="flowChart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36269" y="5450775"/>
            <a:ext cx="2458193" cy="641268"/>
          </a:xfrm>
          <a:prstGeom prst="wedgeRoundRectCallout">
            <a:avLst>
              <a:gd name="adj1" fmla="val 40843"/>
              <a:gd name="adj2" fmla="val -172115"/>
              <a:gd name="adj3" fmla="val 16667"/>
            </a:avLst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6897" y="344381"/>
          <a:ext cx="11139051" cy="6090811"/>
        </p:xfrm>
        <a:graphic>
          <a:graphicData uri="http://schemas.openxmlformats.org/drawingml/2006/table">
            <a:tbl>
              <a:tblPr/>
              <a:tblGrid>
                <a:gridCol w="568390"/>
                <a:gridCol w="568390"/>
                <a:gridCol w="779804"/>
                <a:gridCol w="679295"/>
                <a:gridCol w="679295"/>
                <a:gridCol w="568390"/>
                <a:gridCol w="568390"/>
                <a:gridCol w="568390"/>
                <a:gridCol w="637704"/>
                <a:gridCol w="637704"/>
                <a:gridCol w="623842"/>
                <a:gridCol w="623842"/>
                <a:gridCol w="623842"/>
                <a:gridCol w="651568"/>
                <a:gridCol w="655035"/>
                <a:gridCol w="568390"/>
                <a:gridCol w="568390"/>
                <a:gridCol w="568390"/>
              </a:tblGrid>
              <a:tr h="320965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vi-VN" sz="2000" b="1" i="0" u="none" strike="noStrike" dirty="0">
                          <a:latin typeface="Arial" panose="020B0604020202020204"/>
                        </a:rPr>
                        <a:t>ĐIỀU CHỈNH CƠ CẤU KHẨU PHẦN DINH DƯỠNG</a:t>
                      </a:r>
                    </a:p>
                  </a:txBody>
                  <a:tcPr marL="7505" marR="7505" marT="75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410">
                <a:tc gridSpan="17">
                  <a:txBody>
                    <a:bodyPr/>
                    <a:lstStyle/>
                    <a:p>
                      <a:pPr algn="l" fontAlgn="b"/>
                      <a:r>
                        <a:rPr lang="vi-VN" sz="600" b="0" i="0" u="none" strike="noStrike" dirty="0">
                          <a:latin typeface="Arial" panose="020B0604020202020204"/>
                        </a:rPr>
                        <a:t>(</a:t>
                      </a:r>
                      <a:r>
                        <a:rPr lang="vi-VN" sz="1100" b="0" i="0" u="none" strike="noStrike" dirty="0">
                          <a:latin typeface="Arial" panose="020B0604020202020204"/>
                        </a:rPr>
                        <a:t>CƠ CẤU KHẨU PHẦN DINH DƯỠNG ĐƯỢC ÁP DỤNG DỰA TRÊN NHU CẦU KHUYẾN NGHỊ CHO NGƯỜI VIỆT NAM - QUYẾT ĐỊNH SỐ 2824/QĐ –BYT ngày 30 tháng 7 năm 2007 CỦA BỘ Y TẾ</a:t>
                      </a:r>
                      <a:r>
                        <a:rPr lang="vi-VN" sz="1100" b="0" i="0" u="none" strike="noStrike" dirty="0" smtClean="0">
                          <a:latin typeface="Arial" panose="020B0604020202020204"/>
                        </a:rPr>
                        <a:t>)</a:t>
                      </a:r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.</a:t>
                      </a:r>
                      <a:r>
                        <a:rPr lang="en-US" sz="1100" b="0" i="0" u="none" strike="noStrike" baseline="0" dirty="0" smtClean="0"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Nhu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cầu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năng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lượng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cho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trẻ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dựa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theo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quy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định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của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Thông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tư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 28/2016/TT-BGDĐT</a:t>
                      </a:r>
                      <a:endParaRPr lang="vi-VN" sz="1100" b="1" i="0" u="none" strike="noStrike" dirty="0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7505" marR="7505" marT="7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7505" marR="7505" marT="7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Độ</a:t>
                      </a:r>
                      <a:r>
                        <a:rPr lang="en-US" sz="900" b="1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tuổi</a:t>
                      </a:r>
                      <a:endParaRPr lang="en-US" sz="900" b="1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Kcalo</a:t>
                      </a:r>
                      <a:r>
                        <a:rPr lang="en-US" sz="900" b="1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1" i="0" u="none" strike="noStrike" dirty="0">
                          <a:latin typeface="Tahoma" panose="020B0604030504040204"/>
                        </a:rPr>
                      </a:b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cả</a:t>
                      </a:r>
                      <a:r>
                        <a:rPr lang="en-US" sz="900" b="1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ngày</a:t>
                      </a:r>
                      <a:endParaRPr lang="en-US" sz="900" b="1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Kcalo tại trường MN:</a:t>
                      </a:r>
                      <a:br>
                        <a:rPr lang="vi-VN" sz="900" b="1" i="0" u="none" strike="noStrike" dirty="0">
                          <a:latin typeface="Tahoma" panose="020B0604030504040204"/>
                        </a:rPr>
                      </a:b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Nhà trẻ:</a:t>
                      </a:r>
                      <a:br>
                        <a:rPr lang="vi-VN" sz="900" b="1" i="0" u="none" strike="noStrike" dirty="0">
                          <a:latin typeface="Tahoma" panose="020B0604030504040204"/>
                        </a:rPr>
                      </a:b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60%-70% /ngày;</a:t>
                      </a:r>
                      <a:br>
                        <a:rPr lang="vi-VN" sz="900" b="1" i="0" u="none" strike="noStrike" dirty="0">
                          <a:latin typeface="Tahoma" panose="020B0604030504040204"/>
                        </a:rPr>
                      </a:b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Mẫu giáo:</a:t>
                      </a:r>
                      <a:br>
                        <a:rPr lang="vi-VN" sz="900" b="1" i="0" u="none" strike="noStrike" dirty="0">
                          <a:latin typeface="Tahoma" panose="020B0604030504040204"/>
                        </a:rPr>
                      </a:b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50%-60% /ngày.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800" b="1" i="0" u="none" strike="noStrike">
                          <a:latin typeface="Tahoma" panose="020B0604030504040204"/>
                        </a:rPr>
                        <a:t>Cơ cấu thứ 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800" b="1" i="0" u="none" strike="noStrike" dirty="0">
                          <a:solidFill>
                            <a:srgbClr val="FF0000"/>
                          </a:solidFill>
                          <a:latin typeface="Tahoma" panose="020B0604030504040204"/>
                        </a:rPr>
                        <a:t>Cơ cấu thứ 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800" b="1" i="0" u="none" strike="noStrike">
                          <a:latin typeface="Tahoma" panose="020B0604030504040204"/>
                        </a:rPr>
                        <a:t>Cơ cấu thứ 3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9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Đạm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Protid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13%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37%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>
                          <a:latin typeface="Tahoma" panose="020B0604030504040204"/>
                        </a:rPr>
                        <a:t>Đường</a:t>
                      </a:r>
                      <a:r>
                        <a:rPr lang="vi-VN" sz="900" b="0" i="0" u="none" strike="noStrike">
                          <a:latin typeface="Tahoma" panose="020B0604030504040204"/>
                        </a:rPr>
                        <a:t> 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50%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Đạm</a:t>
                      </a:r>
                      <a:r>
                        <a:rPr lang="en-US" sz="900" b="1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Protid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14%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36%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Đường</a:t>
                      </a: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50%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Đạm</a:t>
                      </a:r>
                      <a:r>
                        <a:rPr lang="en-US" sz="900" b="1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Protid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15%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37%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Đường </a:t>
                      </a: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/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48%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601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Sơ sinh</a:t>
                      </a:r>
                      <a:br>
                        <a:rPr lang="vi-VN" sz="900" b="1" i="0" u="none" strike="noStrike" dirty="0">
                          <a:latin typeface="Tahoma" panose="020B0604030504040204"/>
                        </a:rPr>
                      </a:b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(0-6 tháng)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500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đến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550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Tahoma" panose="020B0604030504040204"/>
                        </a:rPr>
                        <a:t>330-350</a:t>
                      </a:r>
                      <a:endParaRPr lang="en-US" sz="900" b="0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(100%)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ĐV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TV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(100%)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ĐV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TV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(100%)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17.6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15.46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6.62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67.68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18.95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15.04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6.45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67.68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20.3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15.46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6.62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64.98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601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Tahoma" panose="020B0604030504040204"/>
                        </a:rPr>
                        <a:t>Nhóm Bột</a:t>
                      </a:r>
                      <a:br>
                        <a:rPr lang="en-US" sz="900" b="1" i="0" u="none" strike="noStrike">
                          <a:latin typeface="Tahoma" panose="020B0604030504040204"/>
                        </a:rPr>
                      </a:br>
                      <a:r>
                        <a:rPr lang="en-US" sz="900" b="1" i="0" u="none" strike="noStrike">
                          <a:latin typeface="Tahoma" panose="020B0604030504040204"/>
                        </a:rPr>
                        <a:t>(7-12 tháng)</a:t>
                      </a:r>
                      <a:br>
                        <a:rPr lang="en-US" sz="900" b="1" i="0" u="none" strike="noStrike">
                          <a:latin typeface="Tahoma" panose="020B0604030504040204"/>
                        </a:rPr>
                      </a:br>
                      <a:endParaRPr lang="en-US" sz="900" b="1" i="0" u="none" strike="noStrike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600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đến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700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Tahoma" panose="020B0604030504040204"/>
                        </a:rPr>
                        <a:t>420</a:t>
                      </a:r>
                      <a:endParaRPr lang="en-US" sz="900" b="0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ĐV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TV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15.76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6.75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16.95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11.3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86.59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16.97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7.27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16.49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10.99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86.59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18.18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7.79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16.95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11.3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83.12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601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Tahoma" panose="020B0604030504040204"/>
                        </a:rPr>
                        <a:t>Nhóm nhà trẻ</a:t>
                      </a:r>
                      <a:br>
                        <a:rPr lang="en-US" sz="900" b="1" i="0" u="none" strike="noStrike">
                          <a:latin typeface="Tahoma" panose="020B0604030504040204"/>
                        </a:rPr>
                      </a:br>
                      <a:r>
                        <a:rPr lang="en-US" sz="900" b="1" i="0" u="none" strike="noStrike">
                          <a:latin typeface="Tahoma" panose="020B0604030504040204"/>
                        </a:rPr>
                        <a:t>(13-36 tháng)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930-1000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Tahoma" panose="020B0604030504040204"/>
                        </a:rPr>
                        <a:t>600-651</a:t>
                      </a:r>
                      <a:endParaRPr lang="en-US" sz="900" b="0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70%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30%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TV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22.45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14.97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28.17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18.78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143.9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28.2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12.09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27.41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18.27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143.9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30.22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12.95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28.17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18.78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138.15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2407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Lớp mẫu giáo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(37-72 tháng)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1,230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đến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1,320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Tahoma" panose="020B0604030504040204"/>
                        </a:rPr>
                        <a:t>665-676</a:t>
                      </a:r>
                      <a:endParaRPr lang="en-US" sz="900" b="0" i="0" u="none" strike="noStrike" dirty="0">
                        <a:latin typeface="Tahoma" panose="020B0604030504040204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latin typeface="Tahoma" panose="020B0604030504040204"/>
                        </a:rPr>
                        <a:t>Cơ cấu thứ 4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 dirty="0">
                          <a:solidFill>
                            <a:srgbClr val="FF0000"/>
                          </a:solidFill>
                          <a:latin typeface="Tahoma" panose="020B0604030504040204"/>
                        </a:rPr>
                        <a:t>Cơ cấu thứ 5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Cơ cấu thứ 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</a:t>
                      </a:r>
                      <a:r>
                        <a:rPr lang="en-US" sz="900" b="1" i="0" u="none" strike="noStrike">
                          <a:latin typeface="Tahoma" panose="020B0604030504040204"/>
                        </a:rPr>
                        <a:t>Đạm</a:t>
                      </a:r>
                      <a:r>
                        <a:rPr lang="en-US" sz="900" b="0" i="0" u="none" strike="noStrike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(Protid)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13%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</a:t>
                      </a:r>
                      <a:r>
                        <a:rPr lang="en-US" sz="900" b="1" i="0" u="none" strike="noStrike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>
                          <a:latin typeface="Tahoma" panose="020B0604030504040204"/>
                        </a:rPr>
                        <a:t/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27%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>
                          <a:latin typeface="Tahoma" panose="020B0604030504040204"/>
                        </a:rPr>
                        <a:t>Đường</a:t>
                      </a:r>
                      <a:r>
                        <a:rPr lang="vi-VN" sz="900" b="0" i="0" u="none" strike="noStrike">
                          <a:latin typeface="Tahoma" panose="020B0604030504040204"/>
                        </a:rPr>
                        <a:t> 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Đạm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Protid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14%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26%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Đường</a:t>
                      </a: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Đạm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Protid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15%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1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(Lipid)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25%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</a:t>
                      </a:r>
                      <a:r>
                        <a:rPr lang="vi-VN" sz="900" b="1" i="0" u="none" strike="noStrike" dirty="0">
                          <a:latin typeface="Tahoma" panose="020B0604030504040204"/>
                        </a:rPr>
                        <a:t>Đường</a:t>
                      </a: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 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(Glucid)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601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 dirty="0">
                          <a:latin typeface="Tahoma" panose="020B0604030504040204"/>
                        </a:rPr>
                      </a:br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TV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ĐV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latin typeface="Tahoma" panose="020B0604030504040204"/>
                        </a:rPr>
                        <a:t>Tỷ lệ đạm TV</a:t>
                      </a:r>
                      <a:br>
                        <a:rPr lang="vi-VN" sz="900" b="0" i="0" u="none" strike="noStrike">
                          <a:latin typeface="Tahoma" panose="020B0604030504040204"/>
                        </a:rPr>
                      </a:br>
                      <a:r>
                        <a:rPr lang="vi-VN" sz="900" b="0" i="0" u="none" strike="noStrike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 panose="020B0604030504040204"/>
                        </a:rPr>
                        <a:t>Tỷ lệ béo ĐV</a:t>
                      </a:r>
                      <a:br>
                        <a:rPr lang="en-US" sz="900" b="0" i="0" u="none" strike="noStrike">
                          <a:latin typeface="Tahoma" panose="020B0604030504040204"/>
                        </a:rPr>
                      </a:br>
                      <a:r>
                        <a:rPr lang="en-US" sz="900" b="0" i="0" u="none" strike="noStrike">
                          <a:latin typeface="Tahoma" panose="020B0604030504040204"/>
                        </a:rPr>
                        <a:t>60%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Tỷ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lệ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</a:t>
                      </a:r>
                      <a:r>
                        <a:rPr lang="en-US" sz="900" b="0" i="0" u="none" strike="noStrike" dirty="0" err="1">
                          <a:latin typeface="Tahoma" panose="020B0604030504040204"/>
                        </a:rPr>
                        <a:t>béo</a:t>
                      </a: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 TV</a:t>
                      </a:r>
                      <a:br>
                        <a:rPr lang="en-US" sz="900" b="0" i="0" u="none" strike="noStrike" dirty="0">
                          <a:latin typeface="Tahoma" panose="020B0604030504040204"/>
                        </a:rPr>
                      </a:br>
                      <a:r>
                        <a:rPr lang="en-US" sz="900" b="0" i="0" u="none" strike="noStrike" dirty="0">
                          <a:latin typeface="Tahoma" panose="020B0604030504040204"/>
                        </a:rPr>
                        <a:t>40%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latin typeface="Tahoma" panose="020B0604030504040204"/>
                        </a:rPr>
                        <a:t>Đường tinh không vượt 10%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27.97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18.64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25.61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17.07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215.12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30.12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20.08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24.66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16.44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215.12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32.27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21.51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23.71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15.81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Tahoma" panose="020B0604030504040204"/>
                        </a:rPr>
                        <a:t>215.12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 rot="152914">
            <a:off x="5716947" y="995787"/>
            <a:ext cx="3367715" cy="1116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52914">
            <a:off x="5574444" y="4594009"/>
            <a:ext cx="3367715" cy="1116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517" y="332508"/>
            <a:ext cx="1122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Xây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dựng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ăn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khẩu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ăn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7611" y="902525"/>
          <a:ext cx="9795823" cy="460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76"/>
                <a:gridCol w="2137559"/>
                <a:gridCol w="2671948"/>
                <a:gridCol w="3301340"/>
              </a:tblGrid>
              <a:tr h="19108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ăn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Nhu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khuyến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nghị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Nhu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khuyến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nghị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cơ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sở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giáo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dục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mầm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non/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chiếm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60 - 70%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nhu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3 - 6 tháng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(179 ngày)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Sữa mẹ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500 - 550 Kcal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330 - 350 Kcal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12 tháng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Sữa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mẹ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Bột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600 - 700 Kcal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420 Kcal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12 - 18 tháng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Cháo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Sữa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mẹ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930 - 1000 Kcal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600 - 651 Kcal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18 - 24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tháng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nát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Sữa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mẹ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24 - 36 tháng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thường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663" y="665017"/>
            <a:ext cx="95002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buFontTx/>
              <a:buChar char="-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dirty="0" smtClean="0"/>
              <a:t>: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phụ</a:t>
            </a:r>
            <a:r>
              <a:rPr lang="en-US" sz="2400" dirty="0" smtClean="0"/>
              <a:t>.</a:t>
            </a:r>
          </a:p>
          <a:p>
            <a:pPr algn="just" fontAlgn="ctr">
              <a:buFontTx/>
              <a:buChar char="-"/>
            </a:pPr>
            <a:endParaRPr lang="en-US" sz="2400" dirty="0" smtClean="0"/>
          </a:p>
          <a:p>
            <a:pPr algn="just" fontAlgn="ctr"/>
            <a:r>
              <a:rPr lang="en-US" sz="2400" i="1" dirty="0" smtClean="0"/>
              <a:t>+ </a:t>
            </a:r>
            <a:r>
              <a:rPr lang="en-US" sz="2400" b="1" i="1" dirty="0" err="1" smtClean="0"/>
              <a:t>Năng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lượng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phân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phối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bữa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ăn</a:t>
            </a:r>
            <a:r>
              <a:rPr lang="en-US" sz="2400" b="1" i="1" dirty="0" smtClean="0"/>
              <a:t>: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trưa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30%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35%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.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xế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25%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30%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.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phụ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5%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10%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.</a:t>
            </a:r>
          </a:p>
          <a:p>
            <a:pPr algn="just" fontAlgn="ctr"/>
            <a:endParaRPr lang="en-US" sz="2400" dirty="0" smtClean="0"/>
          </a:p>
          <a:p>
            <a:pPr algn="just" fontAlgn="ctr"/>
            <a:r>
              <a:rPr lang="en-US" sz="2400" b="1" dirty="0" smtClean="0"/>
              <a:t>+ </a:t>
            </a:r>
            <a:r>
              <a:rPr lang="en-US" sz="2400" b="1" i="1" dirty="0" err="1" smtClean="0"/>
              <a:t>Tỉ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lệ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chất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cấp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năng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lượng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được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khuyến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nghị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theo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cấu</a:t>
            </a:r>
            <a:r>
              <a:rPr lang="en-US" sz="2400" b="1" i="1" dirty="0" smtClean="0"/>
              <a:t>:</a:t>
            </a:r>
            <a:endParaRPr lang="en-US" sz="2400" b="1" dirty="0" smtClean="0"/>
          </a:p>
          <a:p>
            <a:pPr algn="just" fontAlgn="ctr"/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đạm</a:t>
            </a:r>
            <a:r>
              <a:rPr lang="en-US" sz="2400" dirty="0" smtClean="0"/>
              <a:t> (</a:t>
            </a:r>
            <a:r>
              <a:rPr lang="en-US" sz="2400" dirty="0" err="1" smtClean="0"/>
              <a:t>Protit</a:t>
            </a:r>
            <a:r>
              <a:rPr lang="en-US" sz="2400" dirty="0" smtClean="0"/>
              <a:t>)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13% -</a:t>
            </a:r>
            <a:r>
              <a:rPr lang="en-US" sz="2400" b="1" dirty="0" smtClean="0"/>
              <a:t> </a:t>
            </a:r>
            <a:r>
              <a:rPr lang="en-US" sz="2400" dirty="0" smtClean="0"/>
              <a:t>20%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.</a:t>
            </a:r>
          </a:p>
          <a:p>
            <a:pPr algn="just" fontAlgn="ctr"/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béo</a:t>
            </a:r>
            <a:r>
              <a:rPr lang="en-US" sz="2400" dirty="0" smtClean="0"/>
              <a:t> (</a:t>
            </a:r>
            <a:r>
              <a:rPr lang="en-US" sz="2400" dirty="0" err="1" smtClean="0"/>
              <a:t>Lipit</a:t>
            </a:r>
            <a:r>
              <a:rPr lang="en-US" sz="2400" dirty="0" smtClean="0"/>
              <a:t>)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30% -</a:t>
            </a:r>
            <a:r>
              <a:rPr lang="en-US" sz="2400" b="1" dirty="0" smtClean="0"/>
              <a:t> </a:t>
            </a:r>
            <a:r>
              <a:rPr lang="en-US" sz="2400" dirty="0" smtClean="0"/>
              <a:t>40%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endParaRPr lang="en-US" sz="2400" dirty="0" smtClean="0"/>
          </a:p>
          <a:p>
            <a:pPr algn="just" fontAlgn="ctr"/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(</a:t>
            </a:r>
            <a:r>
              <a:rPr lang="en-US" sz="2400" dirty="0" err="1" smtClean="0"/>
              <a:t>Gluxit</a:t>
            </a:r>
            <a:r>
              <a:rPr lang="en-US" sz="2400" dirty="0" smtClean="0"/>
              <a:t>)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47% - 50%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.</a:t>
            </a:r>
          </a:p>
          <a:p>
            <a:pPr algn="just" fontAlgn="ctr"/>
            <a:endParaRPr lang="en-US" sz="2400" dirty="0" smtClean="0"/>
          </a:p>
          <a:p>
            <a:pPr algn="just">
              <a:buFontTx/>
              <a:buChar char="-"/>
            </a:pP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: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0,8 </a:t>
            </a:r>
            <a:r>
              <a:rPr lang="en-US" sz="2400" dirty="0" err="1" smtClean="0"/>
              <a:t>lít</a:t>
            </a:r>
            <a:r>
              <a:rPr lang="en-US" sz="2400" dirty="0" smtClean="0"/>
              <a:t> – 1,6 </a:t>
            </a:r>
            <a:r>
              <a:rPr lang="en-US" sz="2400" dirty="0" err="1" smtClean="0"/>
              <a:t>lít</a:t>
            </a:r>
            <a:r>
              <a:rPr lang="en-US" sz="2400" dirty="0" smtClean="0"/>
              <a:t>/</a:t>
            </a:r>
            <a:r>
              <a:rPr lang="en-US" sz="2400" dirty="0" err="1" smtClean="0"/>
              <a:t>trẻ</a:t>
            </a:r>
            <a:r>
              <a:rPr lang="en-US" sz="2400" dirty="0" smtClean="0"/>
              <a:t>/</a:t>
            </a:r>
            <a:r>
              <a:rPr lang="en-US" sz="2400" dirty="0" err="1" smtClean="0"/>
              <a:t>ngày</a:t>
            </a:r>
            <a:r>
              <a:rPr lang="en-US" sz="2400" dirty="0" smtClean="0"/>
              <a:t> (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).</a:t>
            </a:r>
          </a:p>
          <a:p>
            <a:pPr algn="just">
              <a:buFontTx/>
              <a:buChar char="-"/>
            </a:pPr>
            <a:endParaRPr lang="en-US" sz="2400" dirty="0" smtClean="0"/>
          </a:p>
          <a:p>
            <a:pPr algn="just" fontAlgn="ctr"/>
            <a:r>
              <a:rPr lang="en-US" sz="2400" dirty="0" smtClean="0"/>
              <a:t>- 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hằng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,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,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mùa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688769"/>
            <a:ext cx="1005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fr-FR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 err="1" smtClean="0">
                <a:solidFill>
                  <a:srgbClr val="FF0000"/>
                </a:solidFill>
              </a:rPr>
              <a:t>Xây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dựng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chế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độ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ăn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và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khẩu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phần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ăn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cho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trẻ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mẫu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giáo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từ</a:t>
            </a:r>
            <a:r>
              <a:rPr lang="fr-FR" sz="2400" b="1" dirty="0" smtClean="0">
                <a:solidFill>
                  <a:srgbClr val="FF0000"/>
                </a:solidFill>
              </a:rPr>
              <a:t> 3 </a:t>
            </a:r>
            <a:r>
              <a:rPr lang="fr-FR" sz="2400" b="1" dirty="0" err="1" smtClean="0">
                <a:solidFill>
                  <a:srgbClr val="FF0000"/>
                </a:solidFill>
              </a:rPr>
              <a:t>đến</a:t>
            </a:r>
            <a:r>
              <a:rPr lang="fr-FR" sz="2400" b="1" dirty="0" smtClean="0">
                <a:solidFill>
                  <a:srgbClr val="FF0000"/>
                </a:solidFill>
              </a:rPr>
              <a:t> 5 </a:t>
            </a:r>
            <a:r>
              <a:rPr lang="fr-FR" sz="2400" b="1" dirty="0" err="1" smtClean="0">
                <a:solidFill>
                  <a:srgbClr val="FF0000"/>
                </a:solidFill>
              </a:rPr>
              <a:t>tuổi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 fontAlgn="ctr"/>
            <a:r>
              <a:rPr lang="nb-NO" sz="2400" i="1" dirty="0" smtClean="0"/>
              <a:t>+ Nhu cầu khuyến nghị năng lượng của 1 trẻ trong một ngày là</a:t>
            </a:r>
            <a:r>
              <a:rPr lang="nb-NO" sz="2400" dirty="0" smtClean="0"/>
              <a:t>:</a:t>
            </a:r>
            <a:r>
              <a:rPr lang="nb-NO" sz="2400" i="1" dirty="0" smtClean="0"/>
              <a:t> </a:t>
            </a:r>
            <a:r>
              <a:rPr lang="en-US" sz="2400" i="1" dirty="0" smtClean="0"/>
              <a:t>1230 - 1330 </a:t>
            </a:r>
            <a:r>
              <a:rPr lang="nb-NO" sz="2400" i="1" dirty="0" smtClean="0"/>
              <a:t>Kcal.</a:t>
            </a:r>
            <a:endParaRPr lang="en-US" sz="2400" dirty="0" smtClean="0"/>
          </a:p>
          <a:p>
            <a:pPr algn="just" fontAlgn="ctr"/>
            <a:r>
              <a:rPr lang="nb-NO" sz="2400" i="1" dirty="0" smtClean="0"/>
              <a:t>+ Nhu cầu khuyến nghị năng lượng tại trường của 1 trẻ trong một ngày </a:t>
            </a:r>
            <a:r>
              <a:rPr lang="en-US" sz="2400" i="1" dirty="0" err="1" smtClean="0"/>
              <a:t>chiếm</a:t>
            </a:r>
            <a:r>
              <a:rPr lang="en-US" sz="2400" i="1" dirty="0" smtClean="0"/>
              <a:t> 50 - 55% </a:t>
            </a:r>
            <a:r>
              <a:rPr lang="en-US" sz="2400" i="1" dirty="0" err="1" smtClean="0"/>
              <a:t>nhu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ngày</a:t>
            </a:r>
            <a:r>
              <a:rPr lang="nb-NO" sz="2400" i="1" dirty="0" smtClean="0"/>
              <a:t>: </a:t>
            </a:r>
            <a:r>
              <a:rPr lang="pt-BR" sz="2400" i="1" dirty="0" smtClean="0"/>
              <a:t>665 - 676</a:t>
            </a:r>
            <a:r>
              <a:rPr lang="pt-BR" sz="2400" dirty="0" smtClean="0"/>
              <a:t> </a:t>
            </a:r>
            <a:r>
              <a:rPr lang="nb-NO" sz="2400" i="1" dirty="0" smtClean="0"/>
              <a:t>Kcal.</a:t>
            </a:r>
            <a:endParaRPr lang="en-US" sz="2400" dirty="0" smtClean="0"/>
          </a:p>
          <a:p>
            <a:pPr algn="just" fontAlgn="ctr"/>
            <a:r>
              <a:rPr lang="fr-FR" sz="2400" b="1" dirty="0" smtClean="0"/>
              <a:t>-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bữa</a:t>
            </a:r>
            <a:r>
              <a:rPr lang="fr-FR" sz="2400" dirty="0" smtClean="0"/>
              <a:t> </a:t>
            </a:r>
            <a:r>
              <a:rPr lang="fr-FR" sz="2400" dirty="0" err="1" smtClean="0"/>
              <a:t>ăn</a:t>
            </a:r>
            <a:r>
              <a:rPr lang="fr-FR" sz="2400" dirty="0" smtClean="0"/>
              <a:t> </a:t>
            </a:r>
            <a:r>
              <a:rPr lang="fr-FR" sz="2400" dirty="0" err="1" smtClean="0"/>
              <a:t>tại</a:t>
            </a:r>
            <a:r>
              <a:rPr lang="fr-FR" sz="2400" dirty="0" smtClean="0"/>
              <a:t> </a:t>
            </a:r>
            <a:r>
              <a:rPr lang="fr-FR" sz="2400" dirty="0" err="1" smtClean="0"/>
              <a:t>trường</a:t>
            </a:r>
            <a:r>
              <a:rPr lang="fr-FR" sz="2400" dirty="0" smtClean="0"/>
              <a:t>: </a:t>
            </a:r>
            <a:r>
              <a:rPr lang="fr-FR" sz="2400" dirty="0" err="1" smtClean="0"/>
              <a:t>Một</a:t>
            </a:r>
            <a:r>
              <a:rPr lang="fr-FR" sz="2400" dirty="0" smtClean="0"/>
              <a:t> </a:t>
            </a:r>
            <a:r>
              <a:rPr lang="fr-FR" sz="2400" dirty="0" err="1" smtClean="0"/>
              <a:t>bữa</a:t>
            </a:r>
            <a:r>
              <a:rPr lang="fr-FR" sz="2400" dirty="0" smtClean="0"/>
              <a:t> </a:t>
            </a:r>
            <a:r>
              <a:rPr lang="fr-FR" sz="2400" dirty="0" err="1" smtClean="0"/>
              <a:t>chính</a:t>
            </a:r>
            <a:r>
              <a:rPr lang="fr-FR" sz="2400" dirty="0" smtClean="0"/>
              <a:t> </a:t>
            </a:r>
            <a:r>
              <a:rPr lang="fr-FR" sz="2400" dirty="0" err="1" smtClean="0"/>
              <a:t>và</a:t>
            </a:r>
            <a:r>
              <a:rPr lang="fr-FR" sz="2400" dirty="0" smtClean="0"/>
              <a:t> </a:t>
            </a:r>
            <a:r>
              <a:rPr lang="fr-FR" sz="2400" dirty="0" err="1" smtClean="0"/>
              <a:t>một</a:t>
            </a:r>
            <a:r>
              <a:rPr lang="fr-FR" sz="2400" dirty="0" smtClean="0"/>
              <a:t> </a:t>
            </a:r>
            <a:r>
              <a:rPr lang="fr-FR" sz="2400" dirty="0" err="1" smtClean="0"/>
              <a:t>bữa</a:t>
            </a:r>
            <a:r>
              <a:rPr lang="fr-FR" sz="2400" dirty="0" smtClean="0"/>
              <a:t> </a:t>
            </a:r>
            <a:r>
              <a:rPr lang="fr-FR" sz="2400" dirty="0" err="1" smtClean="0"/>
              <a:t>phụ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algn="just" fontAlgn="ctr"/>
            <a:r>
              <a:rPr lang="nb-NO" sz="2400" b="1" i="1" dirty="0" smtClean="0"/>
              <a:t>+ Năng lượng phân phối cho các bữa ăn: </a:t>
            </a:r>
            <a:r>
              <a:rPr lang="nb-NO" sz="2400" dirty="0" smtClean="0"/>
              <a:t>Bữa chính buổi trưa cung cấp từ 25% đến 35% năng lượng cả ngày. Bữa phụ cung cấp từ 10% đến 15% năng lượng cả ngày.</a:t>
            </a:r>
            <a:endParaRPr lang="en-US" sz="2400" dirty="0" smtClean="0"/>
          </a:p>
          <a:p>
            <a:pPr algn="just" fontAlgn="ctr"/>
            <a:r>
              <a:rPr lang="nb-NO" sz="2400" b="1" i="1" dirty="0" smtClean="0"/>
              <a:t>+ Tỉ lệ các chất cung cấp năng lượng theo cơ cấu:</a:t>
            </a:r>
            <a:endParaRPr lang="en-US" sz="2400" b="1" dirty="0" smtClean="0"/>
          </a:p>
          <a:p>
            <a:pPr algn="just" fontAlgn="ctr"/>
            <a:r>
              <a:rPr lang="nb-NO" sz="2400" dirty="0" smtClean="0"/>
              <a:t>Chất đạm (Protit) cung cấp khoảng </a:t>
            </a:r>
            <a:r>
              <a:rPr lang="en-US" sz="2400" dirty="0" smtClean="0"/>
              <a:t>15% </a:t>
            </a:r>
            <a:r>
              <a:rPr lang="en-US" sz="2400" b="1" dirty="0" smtClean="0"/>
              <a:t>- </a:t>
            </a:r>
            <a:r>
              <a:rPr lang="en-US" sz="2400" dirty="0" smtClean="0"/>
              <a:t>25% </a:t>
            </a:r>
            <a:r>
              <a:rPr lang="nb-NO" sz="2400" dirty="0" smtClean="0"/>
              <a:t>năng lượng khẩu phần.</a:t>
            </a:r>
            <a:endParaRPr lang="en-US" sz="2400" dirty="0" smtClean="0"/>
          </a:p>
          <a:p>
            <a:pPr algn="just" fontAlgn="ctr"/>
            <a:r>
              <a:rPr lang="nb-NO" sz="2400" dirty="0" smtClean="0"/>
              <a:t>Chất béo (Lipit) cung cấp khoảng </a:t>
            </a:r>
            <a:r>
              <a:rPr lang="en-US" sz="2400" dirty="0" smtClean="0"/>
              <a:t>25% </a:t>
            </a:r>
            <a:r>
              <a:rPr lang="en-US" sz="2400" b="1" dirty="0" smtClean="0"/>
              <a:t>- </a:t>
            </a:r>
            <a:r>
              <a:rPr lang="en-US" sz="2400" dirty="0" smtClean="0"/>
              <a:t>35% </a:t>
            </a:r>
            <a:r>
              <a:rPr lang="nb-NO" sz="2400" dirty="0" smtClean="0"/>
              <a:t>năng lượng khẩu phần.</a:t>
            </a:r>
            <a:endParaRPr lang="en-US" sz="2400" dirty="0" smtClean="0"/>
          </a:p>
          <a:p>
            <a:pPr algn="just" fontAlgn="ctr"/>
            <a:r>
              <a:rPr lang="nb-NO" sz="2400" dirty="0" smtClean="0"/>
              <a:t>Chất bột (Gluxit) cung cấp khoảng </a:t>
            </a:r>
            <a:r>
              <a:rPr lang="en-US" sz="2400" dirty="0" smtClean="0"/>
              <a:t>45% </a:t>
            </a:r>
            <a:r>
              <a:rPr lang="en-US" sz="2400" b="1" dirty="0" smtClean="0"/>
              <a:t>- </a:t>
            </a:r>
            <a:r>
              <a:rPr lang="en-US" sz="2400" dirty="0" smtClean="0"/>
              <a:t>52% </a:t>
            </a:r>
            <a:r>
              <a:rPr lang="nb-NO" sz="2400" dirty="0" smtClean="0"/>
              <a:t>năng lượng khẩu phần.</a:t>
            </a:r>
            <a:endParaRPr lang="en-US" sz="2400" dirty="0" smtClean="0"/>
          </a:p>
          <a:p>
            <a:pPr algn="just" fontAlgn="ctr"/>
            <a:r>
              <a:rPr lang="fr-FR" sz="2400" b="1" dirty="0" smtClean="0"/>
              <a:t>-</a:t>
            </a:r>
            <a:r>
              <a:rPr lang="fr-FR" sz="2400" dirty="0" smtClean="0"/>
              <a:t> </a:t>
            </a:r>
            <a:r>
              <a:rPr lang="fr-FR" sz="2400" dirty="0" err="1" smtClean="0"/>
              <a:t>Nước</a:t>
            </a:r>
            <a:r>
              <a:rPr lang="fr-FR" sz="2400" dirty="0" smtClean="0"/>
              <a:t> </a:t>
            </a:r>
            <a:r>
              <a:rPr lang="fr-FR" sz="2400" dirty="0" err="1" smtClean="0"/>
              <a:t>uống</a:t>
            </a:r>
            <a:r>
              <a:rPr lang="fr-FR" sz="2400" dirty="0" smtClean="0"/>
              <a:t>: </a:t>
            </a:r>
            <a:r>
              <a:rPr lang="fr-FR" sz="2400" dirty="0" err="1" smtClean="0"/>
              <a:t>khoảng</a:t>
            </a:r>
            <a:r>
              <a:rPr lang="fr-FR" sz="2400" dirty="0" smtClean="0"/>
              <a:t> 1,6 </a:t>
            </a:r>
            <a:r>
              <a:rPr lang="fr-FR" sz="2400" b="1" dirty="0" smtClean="0"/>
              <a:t>-</a:t>
            </a:r>
            <a:r>
              <a:rPr lang="fr-FR" sz="2400" dirty="0" smtClean="0"/>
              <a:t> 2,0 </a:t>
            </a:r>
            <a:r>
              <a:rPr lang="fr-FR" sz="2400" dirty="0" err="1" smtClean="0"/>
              <a:t>lít</a:t>
            </a:r>
            <a:r>
              <a:rPr lang="fr-FR" sz="2400" dirty="0" smtClean="0"/>
              <a:t>/</a:t>
            </a:r>
            <a:r>
              <a:rPr lang="fr-FR" sz="2400" dirty="0" err="1" smtClean="0"/>
              <a:t>trẻ</a:t>
            </a:r>
            <a:r>
              <a:rPr lang="fr-FR" sz="2400" dirty="0" smtClean="0"/>
              <a:t>/</a:t>
            </a:r>
            <a:r>
              <a:rPr lang="fr-FR" sz="2400" dirty="0" err="1" smtClean="0"/>
              <a:t>ngày</a:t>
            </a:r>
            <a:r>
              <a:rPr lang="fr-FR" sz="2400" dirty="0" smtClean="0"/>
              <a:t> (</a:t>
            </a:r>
            <a:r>
              <a:rPr lang="fr-FR" sz="2400" dirty="0" err="1" smtClean="0"/>
              <a:t>kể</a:t>
            </a:r>
            <a:r>
              <a:rPr lang="fr-FR" sz="2400" dirty="0" smtClean="0"/>
              <a:t> </a:t>
            </a:r>
            <a:r>
              <a:rPr lang="fr-FR" sz="2400" dirty="0" err="1" smtClean="0"/>
              <a:t>cả</a:t>
            </a:r>
            <a:r>
              <a:rPr lang="fr-FR" sz="2400" dirty="0" smtClean="0"/>
              <a:t> </a:t>
            </a:r>
            <a:r>
              <a:rPr lang="fr-FR" sz="2400" dirty="0" err="1" smtClean="0"/>
              <a:t>nước</a:t>
            </a:r>
            <a:r>
              <a:rPr lang="fr-FR" sz="2400" dirty="0" smtClean="0"/>
              <a:t> </a:t>
            </a:r>
            <a:r>
              <a:rPr lang="fr-FR" sz="2400" dirty="0" err="1" smtClean="0"/>
              <a:t>trong</a:t>
            </a:r>
            <a:r>
              <a:rPr lang="fr-FR" sz="2400" dirty="0" smtClean="0"/>
              <a:t> </a:t>
            </a:r>
            <a:r>
              <a:rPr lang="fr-FR" sz="2400" dirty="0" err="1" smtClean="0"/>
              <a:t>thức</a:t>
            </a:r>
            <a:r>
              <a:rPr lang="fr-FR" sz="2400" dirty="0" smtClean="0"/>
              <a:t> </a:t>
            </a:r>
            <a:r>
              <a:rPr lang="fr-FR" sz="2400" dirty="0" err="1" smtClean="0"/>
              <a:t>ăn</a:t>
            </a:r>
            <a:r>
              <a:rPr lang="fr-FR" sz="2400" dirty="0" smtClean="0"/>
              <a:t>).</a:t>
            </a:r>
            <a:endParaRPr lang="en-US" sz="2400" dirty="0" smtClean="0"/>
          </a:p>
          <a:p>
            <a:pPr algn="just" fontAlgn="ctr"/>
            <a:r>
              <a:rPr lang="fr-FR" sz="2400" b="1" dirty="0" smtClean="0"/>
              <a:t>-</a:t>
            </a:r>
            <a:r>
              <a:rPr lang="fr-FR" sz="2400" dirty="0" smtClean="0"/>
              <a:t> </a:t>
            </a:r>
            <a:r>
              <a:rPr lang="fr-FR" sz="2400" dirty="0" err="1" smtClean="0"/>
              <a:t>Xây</a:t>
            </a:r>
            <a:r>
              <a:rPr lang="fr-FR" sz="2400" dirty="0" smtClean="0"/>
              <a:t> </a:t>
            </a:r>
            <a:r>
              <a:rPr lang="fr-FR" sz="2400" dirty="0" err="1" smtClean="0"/>
              <a:t>dựng</a:t>
            </a:r>
            <a:r>
              <a:rPr lang="fr-FR" sz="2400" dirty="0" smtClean="0"/>
              <a:t> </a:t>
            </a:r>
            <a:r>
              <a:rPr lang="fr-FR" sz="2400" dirty="0" err="1" smtClean="0"/>
              <a:t>thực</a:t>
            </a:r>
            <a:r>
              <a:rPr lang="fr-FR" sz="2400" dirty="0" smtClean="0"/>
              <a:t> </a:t>
            </a:r>
            <a:r>
              <a:rPr lang="fr-FR" sz="2400" dirty="0" err="1" smtClean="0"/>
              <a:t>đơn</a:t>
            </a:r>
            <a:r>
              <a:rPr lang="fr-FR" sz="2400" dirty="0" smtClean="0"/>
              <a:t> </a:t>
            </a:r>
            <a:r>
              <a:rPr lang="fr-FR" sz="2400" dirty="0" err="1" smtClean="0"/>
              <a:t>hàng</a:t>
            </a:r>
            <a:r>
              <a:rPr lang="fr-FR" sz="2400" dirty="0" smtClean="0"/>
              <a:t> </a:t>
            </a:r>
            <a:r>
              <a:rPr lang="fr-FR" sz="2400" dirty="0" err="1" smtClean="0"/>
              <a:t>ngày</a:t>
            </a:r>
            <a:r>
              <a:rPr lang="fr-FR" sz="2400" dirty="0" smtClean="0"/>
              <a:t>, </a:t>
            </a:r>
            <a:r>
              <a:rPr lang="fr-FR" sz="2400" dirty="0" err="1" smtClean="0"/>
              <a:t>theo</a:t>
            </a:r>
            <a:r>
              <a:rPr lang="fr-FR" sz="2400" dirty="0" smtClean="0"/>
              <a:t> </a:t>
            </a:r>
            <a:r>
              <a:rPr lang="fr-FR" sz="2400" dirty="0" err="1" smtClean="0"/>
              <a:t>tuần</a:t>
            </a:r>
            <a:r>
              <a:rPr lang="fr-FR" sz="2400" dirty="0" smtClean="0"/>
              <a:t>, </a:t>
            </a:r>
            <a:r>
              <a:rPr lang="fr-FR" sz="2400" dirty="0" err="1" smtClean="0"/>
              <a:t>theo</a:t>
            </a:r>
            <a:r>
              <a:rPr lang="fr-FR" sz="2400" dirty="0" smtClean="0"/>
              <a:t> </a:t>
            </a:r>
            <a:r>
              <a:rPr lang="fr-FR" sz="2400" dirty="0" err="1" smtClean="0"/>
              <a:t>mùa</a:t>
            </a:r>
            <a:r>
              <a:rPr lang="fr-FR" sz="2400" dirty="0" smtClean="0"/>
              <a:t>.</a:t>
            </a:r>
            <a:r>
              <a:rPr lang="en-US" sz="2400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75657" y="719136"/>
          <a:ext cx="10236530" cy="5985158"/>
        </p:xfrm>
        <a:graphic>
          <a:graphicData uri="http://schemas.openxmlformats.org/drawingml/2006/table">
            <a:tbl>
              <a:tblPr/>
              <a:tblGrid>
                <a:gridCol w="1436914"/>
                <a:gridCol w="1748811"/>
                <a:gridCol w="656346"/>
                <a:gridCol w="1875362"/>
                <a:gridCol w="1578186"/>
                <a:gridCol w="523131"/>
                <a:gridCol w="1203642"/>
                <a:gridCol w="1214138"/>
              </a:tblGrid>
              <a:tr h="263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Phòng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GD&amp;ĐT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Quận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7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THỰC ĐƠN TUẦN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756"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Trường Mầm Non Tân Hưng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198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Từ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ngày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3/12/2018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Đến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ngày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8/12/2018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640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Nhóm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mẫu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giáo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(37-72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tháng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Bữa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sáng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Bữa trưa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vi-VN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Bữa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xế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Bữa ăn phụ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vi-VN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Cháo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cá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lóc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Mặn : Bò nấu pate  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Canh:Cải xanh tôm thịt 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vi-VN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Bánh đa cua + Sữa bột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vi-VN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TM: Chuối sứ:</a:t>
                      </a:r>
                      <a:b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BP:Bầu luộc, SDD: Sữa tươi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Thứ 3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Bánh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cánh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cua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đậu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nành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Mặn:Tôm xào chua ngọt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Canh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Su 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hào nấu mọc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vi-VN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Mì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gói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tôm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thịt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+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TM:Nước tắc:</a:t>
                      </a:r>
                      <a:b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BP: Đậu pháp luộc;  SDD:Phô mai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Thứ 4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Mì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quãng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nấu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tôm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thịt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Mặn:  Cá thu xốt cà mè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Canh: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Chua 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thập cẩm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vi-VN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Miến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cua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+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TM:  Dưa hấu:</a:t>
                      </a:r>
                      <a:b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BP: Bắp cải;  SDD:Sữa tươi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Thứ 5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Soup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óc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heo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bí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đỏ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đậu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nành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Mặn:Thịt xốt cá mòi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Canh:Bí đỏ đậu phộng tôm,thịt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vi-VN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Hủ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tiếu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tôm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thịt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+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TM:Bánh plan</a:t>
                      </a:r>
                      <a:b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BP:Rau muống;   SDD:Phô mai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Thứ 6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Phở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bò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viên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Mặn:Cá ba sa kho hành[C-L],   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Cá ba sa xốt cà  [NT-M]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Canh: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Bồ 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ngót nấu tôm tươi</a:t>
                      </a:r>
                      <a:b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vi-VN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+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TM:  Chuối cau</a:t>
                      </a:r>
                      <a:b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BP:Su su luộc ; SDD:  Sữa tươi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73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Người lập bảng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Cấp dưỡng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Hiệu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phó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trú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(Ký, ghi rõ họ tên)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Ký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ghi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rõ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Ký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ghi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rõ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họ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13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Phạm Tố Quyên</a:t>
                      </a:r>
                    </a:p>
                  </a:txBody>
                  <a:tcPr marL="8183" marR="8183" marT="8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Đặng Thị Mỹ</a:t>
                      </a: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Lê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Thị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Hồng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83" marR="8183" marT="81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733550" y="696913"/>
            <a:ext cx="8597900" cy="954087"/>
          </a:xfrm>
          <a:solidFill>
            <a:srgbClr val="E3EF41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QUẢN LÝ SỔ SÁCH BÁN TRÚ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60400" y="2549525"/>
            <a:ext cx="11144250" cy="3103563"/>
          </a:xfrm>
          <a:solidFill>
            <a:srgbClr val="CCFFFF"/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Số liệu cập nhật, chính xác, công khai;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Phân công nhiệm vụ cụ thể cho các thành viên thực hiện;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Thống nhất cách thực hiện một số biểu mẫu;</a:t>
            </a:r>
          </a:p>
          <a:p>
            <a:pPr algn="just"/>
            <a:endParaRPr lang="en-US" sz="3600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98621" y="1330036"/>
          <a:ext cx="11613980" cy="454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9539" name="Rectangle 35"/>
          <p:cNvSpPr/>
          <p:nvPr/>
        </p:nvSpPr>
        <p:spPr bwMode="auto">
          <a:xfrm>
            <a:off x="2359025" y="254000"/>
            <a:ext cx="7081838" cy="65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 (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tt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endParaRPr lang="en-US" sz="3200" b="1" dirty="0">
              <a:solidFill>
                <a:srgbClr val="FF3300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38200" y="391887"/>
            <a:ext cx="8234548" cy="451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TÍNH KHẨU PHẦN (TRƯỚC KHI ĐI CHỢ)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498767" y="965200"/>
          <a:ext cx="11257804" cy="5548341"/>
        </p:xfrm>
        <a:graphic>
          <a:graphicData uri="http://schemas.openxmlformats.org/drawingml/2006/table">
            <a:tbl>
              <a:tblPr/>
              <a:tblGrid>
                <a:gridCol w="700568"/>
                <a:gridCol w="2152105"/>
                <a:gridCol w="700568"/>
                <a:gridCol w="700567"/>
                <a:gridCol w="700568"/>
                <a:gridCol w="700567"/>
                <a:gridCol w="700568"/>
                <a:gridCol w="700567"/>
                <a:gridCol w="698888"/>
                <a:gridCol w="700568"/>
                <a:gridCol w="700567"/>
                <a:gridCol w="700568"/>
                <a:gridCol w="700567"/>
                <a:gridCol w="700568"/>
              </a:tblGrid>
              <a:tr h="18453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STT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Tên thực phẩm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Lượng</a:t>
                      </a:r>
                      <a:b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gam 1 trẻ</a:t>
                      </a:r>
                      <a:b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(g)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Đơn giá</a:t>
                      </a:r>
                      <a:b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(đ/kg)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Đạm (g)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Béo (g)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Đường (g)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Calo (Kcal)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Thực ăn 1</a:t>
                      </a:r>
                      <a:b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nhóm (kg)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Hệ số</a:t>
                      </a:r>
                      <a:b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thải bỏ</a:t>
                      </a:r>
                      <a:b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(%)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Thực mua 1</a:t>
                      </a:r>
                      <a:b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nhóm (kg)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Động vật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Thực vật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Động vật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Thực vật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329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Gạo tẻ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64.815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0.65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49.19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228.72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Bánh đa (bánh tráng ngọt)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20.833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68,400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16.46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74.11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615,600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Khoai tây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5.035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36,300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4.77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90,750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Bầu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5.718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21,800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0.17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0.83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101,080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Cà rốt (củ đỏ, vàng)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18.75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30,300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348,300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Cải xanh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17.593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36,300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2.92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363,000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Nước tương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1.968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37,400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31,790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0.85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Gừng tươi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0.938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79,900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35,955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0.45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0.45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Muối iốt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6.019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7,600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19,760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Nấm bào ngư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5.208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54,500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1.58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0.11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7.56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Đường phèn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13.889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66,100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13.89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56.94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396,600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Ngò rí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0.116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106,500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5,325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0.05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Sữa Ellac Multi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9.259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240,000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1.76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5.29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51.82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960,000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Sữa chua Ánh Hồng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81,400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1.73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21.04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1,758,24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21.6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Pate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5.787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114,000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0.62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1.42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15.8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285,000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de-DE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Dầu ăn Tường An 1L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6.944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45,100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6.94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64.58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135,300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x-none" sz="10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Sữa tươi Cô Gái Hà Lan </a:t>
                      </a:r>
                      <a:r>
                        <a:rPr lang="en-US" altLang="x-none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  </a:t>
                      </a:r>
                      <a:r>
                        <a:rPr lang="vi-VN" altLang="x-none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(110ml)</a:t>
                      </a: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55.556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6,500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1.78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4.33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40.68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156,000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3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Tổng cộng: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16.06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9.11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13.64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8.04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105.55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737.58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2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7,343.63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Thông tin khác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381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Định mức 1 ngày: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27.04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18.03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25.83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11.07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193.17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1,320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6"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Dịch vụ: 1000</a:t>
                      </a:r>
                      <a:b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</a:b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Giá 1 calo: 37.07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18452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Tỉ lệ từng loại (%):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59.38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50.5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52.82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72.64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54.64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55.88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8381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Động vật - Thực vật (%):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63.81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36.19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62.91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37.09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8453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Tỉ lệ đạt (%):</a:t>
                      </a: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55.83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58.77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54.64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55.88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8381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Cơ cấu áp dụng (%):</a:t>
                      </a: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14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26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60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8452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Tỉ lệ P:L:G (%):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47735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14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27.3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</a:rPr>
                        <a:t>58.7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304" marR="5304" marT="530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1055927" y="1911928"/>
            <a:ext cx="831273" cy="3562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4916385" y="5735782"/>
            <a:ext cx="4085112" cy="70064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38201" y="463138"/>
            <a:ext cx="4375068" cy="391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PHIẾU KÊ CHỢ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554038" y="974662"/>
          <a:ext cx="11177588" cy="5677064"/>
        </p:xfrm>
        <a:graphic>
          <a:graphicData uri="http://schemas.openxmlformats.org/drawingml/2006/table">
            <a:tbl>
              <a:tblPr/>
              <a:tblGrid>
                <a:gridCol w="965200"/>
                <a:gridCol w="1838325"/>
                <a:gridCol w="1076325"/>
                <a:gridCol w="966788"/>
                <a:gridCol w="538162"/>
                <a:gridCol w="965200"/>
                <a:gridCol w="965200"/>
                <a:gridCol w="965200"/>
                <a:gridCol w="966788"/>
                <a:gridCol w="965200"/>
                <a:gridCol w="965200"/>
              </a:tblGrid>
              <a:tr h="1613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4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rowSpan="2"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thực phẩm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giá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vị tính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Tổng cộng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Nhóm cơm (19-36 tháng)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Nhóm mẫu giáo (37-72 tháng)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Thành 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Thành 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Thành 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C0"/>
                    </a:solidFill>
                  </a:tcPr>
                </a:tc>
              </a:tr>
              <a:tr h="215627"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Nhóm đi chợ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16,499,880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2,339,805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10,244,175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923">
                <a:tc gridSpan="6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Ăn chính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12,583,980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2,339,805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</a:rPr>
                        <a:t>10,244,175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Đường phèn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66,100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462,700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66,100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396,600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Đường cát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27,100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54,200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0,3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8,130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1,7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46,070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Tỏi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55,700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27,850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0,05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2,785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0,45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25,065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Tôm khô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430,000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430,000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0,1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43,000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0,9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387,000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Thịt nạc dăm, ba chỉ, thịt đùi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118,700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1,780,500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3,5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415,450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11,5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1,365,050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Cải xanh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36,300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471,900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108,900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363,000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Cà rốt (củ đỏ, vàng)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30,300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b="1" dirty="0">
                        <a:solidFill>
                          <a:srgbClr val="0033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333,300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60,600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9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272,700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Cua bể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513,000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1,026,000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0,3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153,900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1,7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872,100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Chuối sứ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26,600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798,000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133,000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25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latin typeface="Calibri" panose="020F0502020204030204" pitchFamily="34" charset="0"/>
                        </a:rPr>
                        <a:t>665,000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Bầu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21,800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87,200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4,360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82,840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Bánh đa (bánh tráng ngọt)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68,400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684,000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68,400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615,600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 gridSpan="6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Nhóm xuất kho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3,226,500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280,000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1,526,000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Ăn chính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1,806,000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280,000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1,526,000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Gạo tẻ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32,7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654,000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4,4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88,000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28,3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566,000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Sữa Ellac Multi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96,000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</a:rPr>
                        <a:t>Hộp</a:t>
                      </a:r>
                      <a:endParaRPr lang="en-US" sz="1400" b="1" dirty="0">
                        <a:solidFill>
                          <a:srgbClr val="0033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1,152,000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192,000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960,000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Tổng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19,726,380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2,619,805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11,770,175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2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Thực đơn kê chợ trong ngày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Nhóm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Mã thực đơn</a:t>
                      </a: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Sĩ số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Giá 1 phần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2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Nhóm cơm (19-36 tháng)</a:t>
                      </a:r>
                    </a:p>
                  </a:txBody>
                  <a:tcPr marL="7872" marR="7872" marT="7874" marB="0" anchor="ctr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3/12/2018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28,000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75575" marR="75575" marT="37798" marB="37798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75575" marR="75575" marT="37798" marB="377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2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Nhóm mẫu giáo (37-72 tháng)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3/12/2018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28,000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72" marR="7872" marT="7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75575" marR="75575" marT="37798" marB="37798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75575" marR="75575" marT="37798" marB="377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379522" y="3633849"/>
            <a:ext cx="629392" cy="380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2021" y="5379522"/>
            <a:ext cx="629392" cy="380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38200" y="365126"/>
            <a:ext cx="4446319" cy="525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PHIẾU TIẾP 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133475" y="1027113"/>
          <a:ext cx="10252075" cy="5343896"/>
        </p:xfrm>
        <a:graphic>
          <a:graphicData uri="http://schemas.openxmlformats.org/drawingml/2006/table">
            <a:tbl>
              <a:tblPr/>
              <a:tblGrid>
                <a:gridCol w="849313"/>
                <a:gridCol w="2990850"/>
                <a:gridCol w="2271712"/>
                <a:gridCol w="2005013"/>
                <a:gridCol w="2135187"/>
              </a:tblGrid>
              <a:tr h="404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thực phẩm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vị tính</a:t>
                      </a:r>
                    </a:p>
                  </a:txBody>
                  <a:tcPr marL="8805" marR="8805" marT="880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 dự kiến mua (Kg)</a:t>
                      </a:r>
                    </a:p>
                  </a:txBody>
                  <a:tcPr marL="8805" marR="8805" marT="880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Thực tế tiếp nhận</a:t>
                      </a:r>
                      <a:b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(Kg)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Đường phèn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Đường cát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0.5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Tôm khô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Thịt nạc dăm, ba chỉ, thịt đùi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Thịt bò loại 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Sữa tươi Cô Gái Hà Lan ( 110ml)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Hộp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Sữa chua Ánh Hồng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Hũ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529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Pate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Nấm bào ngư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Nước tương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Chai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pt-BR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Nước mắm cá loại I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Chai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Hành lá (hành hoa)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0.5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Hành củ tươi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0.5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19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Gấc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de-DE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Dầu ăn Tường An 1L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Lít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Cải xanh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Cà rốt (củ đỏ, vàng)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Cua bể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Chuối sứ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Bầu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Bánh đa (bánh tráng ngọt)</a:t>
                      </a: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805" marR="8805" marT="8802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 rot="21339311">
            <a:off x="9383410" y="2288441"/>
            <a:ext cx="1063293" cy="2398816"/>
          </a:xfrm>
          <a:prstGeom prst="wedgeRoundRectCallout">
            <a:avLst>
              <a:gd name="adj1" fmla="val 52310"/>
              <a:gd name="adj2" fmla="val -681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Ban </a:t>
            </a:r>
            <a:r>
              <a:rPr lang="en-US" dirty="0" err="1" smtClean="0">
                <a:solidFill>
                  <a:srgbClr val="FF0000"/>
                </a:solidFill>
              </a:rPr>
              <a:t>tiếp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phẩm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4021" y="1448791"/>
            <a:ext cx="950026" cy="34438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1"/>
          <p:cNvSpPr/>
          <p:nvPr/>
        </p:nvSpPr>
        <p:spPr bwMode="auto">
          <a:xfrm>
            <a:off x="896938" y="4106863"/>
            <a:ext cx="103632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39" name="Rectangle 35"/>
          <p:cNvSpPr/>
          <p:nvPr/>
        </p:nvSpPr>
        <p:spPr bwMode="auto">
          <a:xfrm>
            <a:off x="2359025" y="254000"/>
            <a:ext cx="7081838" cy="65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 (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tt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endParaRPr lang="en-US" sz="3200" b="1" dirty="0">
              <a:solidFill>
                <a:srgbClr val="FF3300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28400" y="1"/>
          <a:ext cx="10339964" cy="420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389" name="Group 11"/>
          <p:cNvGrpSpPr/>
          <p:nvPr/>
        </p:nvGrpSpPr>
        <p:grpSpPr bwMode="auto">
          <a:xfrm>
            <a:off x="711200" y="3622675"/>
            <a:ext cx="10947400" cy="2025650"/>
            <a:chOff x="-2" y="308880"/>
            <a:chExt cx="10947012" cy="2026395"/>
          </a:xfrm>
        </p:grpSpPr>
        <p:sp>
          <p:nvSpPr>
            <p:cNvPr id="13" name="Pentagon 12"/>
            <p:cNvSpPr/>
            <p:nvPr/>
          </p:nvSpPr>
          <p:spPr>
            <a:xfrm rot="10800000">
              <a:off x="-2" y="308880"/>
              <a:ext cx="10947012" cy="2026395"/>
            </a:xfrm>
            <a:prstGeom prst="homePlate">
              <a:avLst/>
            </a:prstGeom>
            <a:blipFill rotWithShape="0">
              <a:blip r:embed="rId6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/>
            <p:nvPr/>
          </p:nvSpPr>
          <p:spPr>
            <a:xfrm rot="21600000">
              <a:off x="506393" y="308880"/>
              <a:ext cx="10440617" cy="2026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97747" tIns="80010" rIns="149352" bIns="80010" spcCol="1270" anchor="ctr"/>
            <a:lstStyle/>
            <a:p>
              <a:pPr algn="just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09. PHIẾU NHẬP – XUẤT KHO</a:t>
              </a:r>
            </a:p>
            <a:p>
              <a:pPr algn="just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(01 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dõi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bếp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100" b="1" u="sng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1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u="sng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1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u="sng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</a:t>
              </a:r>
              <a:r>
                <a:rPr lang="en-US" sz="2100" b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390" name="Picture 11" descr="images (29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600" y="4214813"/>
            <a:ext cx="962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images (29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7000" y="2601913"/>
            <a:ext cx="962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838200" y="365126"/>
            <a:ext cx="10300855" cy="525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+mj-cs"/>
              </a:rPr>
              <a:t>ĐIỀU CHỈNH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KHẨU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PHẦN DINH DƯỠNG ( SAU KHI ĐI CHỢ)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6272" y="958713"/>
          <a:ext cx="10474041" cy="5448525"/>
        </p:xfrm>
        <a:graphic>
          <a:graphicData uri="http://schemas.openxmlformats.org/drawingml/2006/table">
            <a:tbl>
              <a:tblPr/>
              <a:tblGrid>
                <a:gridCol w="397877"/>
                <a:gridCol w="2193427"/>
                <a:gridCol w="765149"/>
                <a:gridCol w="911378"/>
                <a:gridCol w="765149"/>
                <a:gridCol w="625722"/>
                <a:gridCol w="765149"/>
                <a:gridCol w="765149"/>
                <a:gridCol w="557709"/>
                <a:gridCol w="765149"/>
                <a:gridCol w="911378"/>
                <a:gridCol w="1050805"/>
              </a:tblGrid>
              <a:tr h="2381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PHÒNG GD&amp;ĐT: QUẬN 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t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KẾT QUẢ KHẨU PHẦN DINH </a:t>
                      </a:r>
                      <a:r>
                        <a:rPr lang="vi-VN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DƯỠNG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( </a:t>
                      </a:r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sau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khi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đi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5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chợ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)</a:t>
                      </a:r>
                      <a:endParaRPr lang="vi-VN" sz="15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Trường: Mầm Non Tân Hưng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Ngày điều chỉnh: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03/12/2018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58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MÃ THỰC ĐƠN: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3/12/2018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Tên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phẩm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Lượng</a:t>
                      </a:r>
                      <a:b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gam 1 trẻ</a:t>
                      </a:r>
                      <a:b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(g)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Đơn giá</a:t>
                      </a:r>
                      <a:b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(đ/kg)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 ăn 1</a:t>
                      </a:r>
                      <a:b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nhóm (kg)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Hệ số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thải bỏ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 mua 1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nhóm (kg)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 mua theo ĐVT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Đơn vị tính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Lượng 1 trẻ theo ĐVT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Đơn giá theo ĐVT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Tổng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tiền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nhóm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(VNĐ)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Gạo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65.058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28.3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566.000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Bánh đa (bánh tráng ngọt)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68400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68.400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615.600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Khoai tây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90.750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Bầu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5.678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82.840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Hành lá (hành hoa)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27.225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Chuối sứ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57.471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665.000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Sữa Ellac Multi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9.195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Hộp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96.000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960.000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Sữa chua Ánh Hồng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49.655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4.070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1.758.240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5.747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114.000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Dầu ăn Tường An 1L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6.897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45100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Lít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45.100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135.300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Sữa tươi Cô Gái Hà Lan ( 110ml)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55.172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Hộp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156.000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Đạm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Béo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Đường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Calo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Tiền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Thông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tin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khác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14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Động Vật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 Vật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Động Vật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Vật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0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Tổng cộng: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105,35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735,06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27.057,87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Dịch vụ: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Định mức 1 ngày: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193,17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Tỉ lệ từng loại (%):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58,97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52,45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72,21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54,54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Động vật - Thực vật (%):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63,61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62,89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Giá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calo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38,09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Tỉ lệ đạt (%):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55,62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58,38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54,54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55,69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Cơ cấu áp dụng (%):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07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Tỉ lệ P:L:G (%):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13,98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27,26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58,76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00104" y="5569527"/>
            <a:ext cx="4322618" cy="771896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47709" y="2375064"/>
            <a:ext cx="581891" cy="534391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5763" y="185738"/>
            <a:ext cx="6235700" cy="550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TRÌNH TỰ THỰC HIỆN (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tt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4514" y="676275"/>
          <a:ext cx="10947008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10" descr="images (6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" y="1271588"/>
            <a:ext cx="885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38200" y="365125"/>
            <a:ext cx="4125686" cy="442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xuất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kho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973776" y="967149"/>
          <a:ext cx="10699669" cy="5414742"/>
        </p:xfrm>
        <a:graphic>
          <a:graphicData uri="http://schemas.openxmlformats.org/drawingml/2006/table">
            <a:tbl>
              <a:tblPr/>
              <a:tblGrid>
                <a:gridCol w="483610"/>
                <a:gridCol w="2394264"/>
                <a:gridCol w="949778"/>
                <a:gridCol w="948193"/>
                <a:gridCol w="949779"/>
                <a:gridCol w="887939"/>
                <a:gridCol w="881597"/>
                <a:gridCol w="1284341"/>
                <a:gridCol w="1920168"/>
              </a:tblGrid>
              <a:tr h="203260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TRƯỜNG MẦM NON TÂN HƯNG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Mẫu số 02 - VT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6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Bộ phận: ………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(Ban hành theo Thông tư số 133/2016/TT-BTC Ngày 26/08/2016 của Bộ trưởng BTC)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PHIẾU XUẤT KHO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Ngày 03 tháng 12 năm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Nợ: 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Số: ……………………………….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Có: 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 gridSpan="8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Họ và tên người nhận hàng:  …………………………… Địa chỉ (bộ phận) ………………………….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 gridSpan="8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Lý do xuất kho: ………………………………………………………………………………………………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40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Tên, nhãn hiệu, quy cách, phẩm chất vật tư, dụng cụ, sản phẩm, hàng hóa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vị</a:t>
                      </a:r>
                      <a:b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tính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Tổng số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giá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Thành tiền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Lần 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Lần 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Lần 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Sữa Ellac Multi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Hộp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96,000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Gạo tẻ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Kg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32.7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20,000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Cộng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Tổng cộng số tiền (Viết bằng chữ): Không đồng.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 gridSpan="8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chứng từ gốc kèm theo: ………………………………………………………………………………..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Người lập phiếu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Người nhận hàng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Thủ kho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Kế toán trưởng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vi-VN" altLang="x-none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Thủ trưởng đơn vị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endParaRPr lang="en-US" sz="10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 (Ký, họ tên)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 (Ký, họ tên)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(Ký, họ tên)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 (Ký, họ tên)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(Ký, họ tên)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 bwMode="auto">
          <a:xfrm>
            <a:off x="522514" y="391886"/>
            <a:ext cx="11364686" cy="451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TIẾP PHẨM 3 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(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1: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Tiếp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phẩm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tươi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-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khô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554038" y="1171575"/>
          <a:ext cx="11242675" cy="5156405"/>
        </p:xfrm>
        <a:graphic>
          <a:graphicData uri="http://schemas.openxmlformats.org/drawingml/2006/table">
            <a:tbl>
              <a:tblPr/>
              <a:tblGrid>
                <a:gridCol w="414338"/>
                <a:gridCol w="1558925"/>
                <a:gridCol w="847725"/>
                <a:gridCol w="733425"/>
                <a:gridCol w="630237"/>
                <a:gridCol w="541338"/>
                <a:gridCol w="1622425"/>
                <a:gridCol w="623887"/>
                <a:gridCol w="889000"/>
                <a:gridCol w="608013"/>
                <a:gridCol w="477837"/>
                <a:gridCol w="396875"/>
                <a:gridCol w="438150"/>
                <a:gridCol w="436563"/>
                <a:gridCol w="1023937"/>
              </a:tblGrid>
              <a:tr h="811213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thực phẩm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cơ sở sản xuất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Địa chỉ sản xuất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Thời gian nhập (ngày, giờ)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Khối lượng (kg/lít....)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Nơi cung cấp/Số mã hóa NCC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Hạn sử dụng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Điều kiện bảo quản (T° thường/ lạnh...)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Chứng từ, hóa đơn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Kiểm tra cảm quan (nhãn, bao bì, bảo quản, hạn sử dụng...)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Biện pháp xử lý/Ghi chú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cơ sở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chủ giao hàng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Địa chỉ, điện thoại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81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Đạt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Không đạt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8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(2)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(3)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(4)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(5)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(7)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(8)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(9)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(10)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(11)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(12)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(13)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(14)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(15)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88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Ăn sáng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Gạo tẻ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Công ty  TNHH TM DV TP Đăng Khôi ( gạo)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Thịt nạc dăm, ba chỉ, thịt đùi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VISSAN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21-23 PHan Chu Trinh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Đường cát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VEGEFOODS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58 Phú Thọ, Q.11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pt-BR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Nước mắm cá loại I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VEGEFOODS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58 Phú Thọ, Q.11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Dầu cá RaneeKids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Công ty  dầu ăn Ranee Kids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Đường phèn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VEGEFOODS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58 Phú Thọ, Q.11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Ăn chính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Thịt nạc dăm, ba chỉ, thịt đùi </a:t>
                      </a: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15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VEGEFOODS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58 Phú Thọ, Q.11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Muối iốt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Cty VEGEFOODS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58 Phú Thọ, Q.11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17517" y="365126"/>
            <a:ext cx="11150930" cy="596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TIẾP PHẨM 3 BƯỚC (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thực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phẩm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chế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biến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644525" y="1211263"/>
          <a:ext cx="11152188" cy="5130159"/>
        </p:xfrm>
        <a:graphic>
          <a:graphicData uri="http://schemas.openxmlformats.org/drawingml/2006/table">
            <a:tbl>
              <a:tblPr/>
              <a:tblGrid>
                <a:gridCol w="617538"/>
                <a:gridCol w="785812"/>
                <a:gridCol w="1790700"/>
                <a:gridCol w="952500"/>
                <a:gridCol w="706438"/>
                <a:gridCol w="950912"/>
                <a:gridCol w="949325"/>
                <a:gridCol w="785813"/>
                <a:gridCol w="787400"/>
                <a:gridCol w="785812"/>
                <a:gridCol w="642938"/>
                <a:gridCol w="642937"/>
                <a:gridCol w="754063"/>
              </a:tblGrid>
              <a:tr h="221956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Trường Mầm Non Tân Hưng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7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KIỂM TRA KHI CHẾ BIẾN THỨC ĂN (BƯỚC 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82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Thời gian kiểm tra: Ngày 03 tháng 12 năm 2018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s-ES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Số: 1246/QĐ - Bộ Y Tế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955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Địa điểm kiểm tra: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Mẫu 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58743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Ca/bữa ăn (Bữa ăn, giờ ăn...)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Tên món ăn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Nguyên liệu chính để chế biến (tên, số lượng...)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lượng/Số suất ăn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Thời gian sơ chế xong (ngày, giờ)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Thời gian chế biến xong (ngày, giờ)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Kiểm tra điều kiện vệ sinh( từ thời điểm bắt đầu sơ chế, chế biến cho đến khi thức ăn được chế biến)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Kiểm tra cảm quan thức ăn </a:t>
                      </a:r>
                      <a:b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(màu, mùi, vị, trạng thái, bảo quản...)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Biện pháp xử lý/Ghi chú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0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Người tham gia chế biến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Trang thiết bị dụng cụ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Khu vực chế biến và phụ trợ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Đạt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Không đạt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55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(2)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(3)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(4)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(5)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(6)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(7)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(8)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(9)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(10)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(11)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(12)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(13)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5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Bữa sáng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Cháo mực : Sữa tươi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0/503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5g30, 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7g, 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Cô Mỹ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Đủ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Sạch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2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Bữa trưa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Mặn : Bò nấu pate : Canh:Cải xanh tôm thịt TM: Chuối sứ:PP:Bầu luộc:SDD: SỮa tươi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0/533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8h30,ngày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10h,ngày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Cô Mỹ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Đủ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Sạch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Bữa xế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bánh đa cua + sữa bột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0/98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13g 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14g15 ngày 3.12.18 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Cô Mỹ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Đủ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Sạch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bánh đa cua + sữa bột 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0/435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13g ngày 3.12.18 </a:t>
                      </a:r>
                    </a:p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14g15 ngày 3.12.18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 Cô Mỹ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Đủ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Sạch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074988" y="365125"/>
            <a:ext cx="6675437" cy="787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CÁC LOẠI HỒ SƠ BÁN TRÚ</a:t>
            </a:r>
          </a:p>
        </p:txBody>
      </p:sp>
      <p:sp>
        <p:nvSpPr>
          <p:cNvPr id="8195" name="Rectangle 7"/>
          <p:cNvSpPr>
            <a:spLocks noGrp="1"/>
          </p:cNvSpPr>
          <p:nvPr>
            <p:ph type="body" sz="half" idx="4294967295"/>
          </p:nvPr>
        </p:nvSpPr>
        <p:spPr>
          <a:xfrm>
            <a:off x="806450" y="1520825"/>
            <a:ext cx="5137150" cy="458628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b="1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Sổ điểm danh trường, lớp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Sổ thu thanh toán nhỏ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Biên lai thu tiền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Sổ thu thanh toán lớn –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	+ Tổng kết thu hàng ngày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Quỹ tiền mặt (tiền ăn trưa)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19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42038" y="1530350"/>
            <a:ext cx="5199062" cy="45847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6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XD thực đơn tuần - tính KPDD (dự tính) - kê chợ -  tổng hợp KPDD tuần (bản in chính thức) 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8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Mẫu lưu 3 bước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8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Phiếu xuất- nhập kho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8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Thẻ kho Kế toán – Thủ kho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838200" y="365126"/>
            <a:ext cx="8970818" cy="608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TIẾP PHẨM 3 BƯỚC (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3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Mẫu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lưu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00643" y="1139348"/>
          <a:ext cx="10759044" cy="4958246"/>
        </p:xfrm>
        <a:graphic>
          <a:graphicData uri="http://schemas.openxmlformats.org/drawingml/2006/table">
            <a:tbl>
              <a:tblPr/>
              <a:tblGrid>
                <a:gridCol w="362257"/>
                <a:gridCol w="1423671"/>
                <a:gridCol w="1202695"/>
                <a:gridCol w="594102"/>
                <a:gridCol w="637573"/>
                <a:gridCol w="652063"/>
                <a:gridCol w="594102"/>
                <a:gridCol w="815080"/>
                <a:gridCol w="815080"/>
                <a:gridCol w="1119375"/>
                <a:gridCol w="1119375"/>
                <a:gridCol w="1423671"/>
              </a:tblGrid>
              <a:tr h="20566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Trường Mầm Non Tân Hưng 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MẪU BIỂU THEO DÕI LƯU VÀ HỦY MẪU THỨC ĂN LƯU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6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Người kiểm tra:  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Ngày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in : 03-12-2018 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Ngày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tiếp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phẩm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: 03-12-2018 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Số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: 1246/QĐ -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Bộ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Y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Tế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Địa điểm kiểm tra:  Bếp 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STT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Tên mẫu thức ăn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Bữa ăn (giờ ăn…)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Số lượng suất ăn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Khối lượng/thể tích mẫu (gam/ml)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Dụng cụ chứa mẫu thức ăn lưu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Nhiệt độ bảo quản mẫu (°C)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Thời gian lấy mẫu (giờ, ngày, tháng, năm)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Thời gian hủy mẫu (giờ, ngày, tháng, năm)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Ghi chú (chất lượng mẫu thức ăn lưu...)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Người lưu mẫu (ký và ghi rõ họ tên)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Người hủy mẫu (ký và ghi rõ họ tên)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Cháo mực : Sữa tươi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sáng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503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150g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hủ inox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độ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7g , 3/12/2018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7g , 4/12/2018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tốt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Thị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Thị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Mặn : Bò nấu pate : Canh:Cải xanh tôm thịt TM: Chuối sứ:PP:Bầu luộc:SDD: SỮa tươi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Bữa trưa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533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150g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hủ inox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độ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10g, 3/12/2018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10g, 4/12/2018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tốt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 Thị Mỹ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Thị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ánh 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đa cua + sữa bột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Bữa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xế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150g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hủ inox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độ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14g, 3/12/2018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14g, 4/12/2018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tốt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 Thị Mỹ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Thị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ánh 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đa cua + sữa bột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435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150g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hủ inox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độ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14g, 4/12/2018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14g, 4/12/2018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tốt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 Thị Mỹ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Đặng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Thị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Mỹ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227" marR="8227" marT="8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838199" y="365126"/>
            <a:ext cx="5764481" cy="442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THẺ KHO KẾ TOÁN- THẺ KHO THỦ KHO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10"/>
          <p:cNvGraphicFramePr>
            <a:graphicFrameLocks/>
          </p:cNvGraphicFramePr>
          <p:nvPr/>
        </p:nvGraphicFramePr>
        <p:xfrm>
          <a:off x="961902" y="950025"/>
          <a:ext cx="10212779" cy="4052242"/>
        </p:xfrm>
        <a:graphic>
          <a:graphicData uri="http://schemas.openxmlformats.org/drawingml/2006/table">
            <a:tbl>
              <a:tblPr/>
              <a:tblGrid>
                <a:gridCol w="482628"/>
                <a:gridCol w="1021281"/>
                <a:gridCol w="482628"/>
                <a:gridCol w="672236"/>
                <a:gridCol w="1241045"/>
                <a:gridCol w="1120389"/>
                <a:gridCol w="1120389"/>
                <a:gridCol w="1120389"/>
                <a:gridCol w="1120389"/>
                <a:gridCol w="913547"/>
                <a:gridCol w="917858"/>
              </a:tblGrid>
              <a:tr h="20276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Phòng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GD&amp;ĐT: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Quận 7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THẺ KHO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</a:b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(</a:t>
                      </a:r>
                      <a:r>
                        <a:rPr lang="en-US" sz="1400" b="1" i="1" u="none" strike="noStrike" dirty="0" err="1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dùng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cho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kế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toán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Arial" panose="020B0604020202020204"/>
                        </a:rPr>
                        <a:t>)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6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Đơn vị: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Mầm Non Tân Hưng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6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Tên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hàng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: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400" b="1" i="0" u="none" strike="noStrike" dirty="0">
                          <a:solidFill>
                            <a:srgbClr val="C00000"/>
                          </a:solidFill>
                          <a:latin typeface="Arial" panose="020B0604020202020204"/>
                        </a:rPr>
                        <a:t>Gạo tẻ  trưa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6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Đơn vị tính: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20000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Tháng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12.2018</a:t>
                      </a:r>
                    </a:p>
                  </a:txBody>
                  <a:tcPr marL="4939" marR="4939" marT="4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TT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Ngày tháng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Chứng từ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Diễn giải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Nhập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Tồn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Nhập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Lượng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T.Tiền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Lượng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T.Tiền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Lượng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T.Tiền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2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4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5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7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8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9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11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765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Tồn đầu kỳ: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35.10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702,000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gạo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32.70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654,000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2.40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48,000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Nhập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100.00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2,000,000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         -  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102.40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2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33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660,000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69.40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1,388,000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32.80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656,000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36.60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732,000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4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32.30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646,000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4.30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86,000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Nhập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100.00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2,000,000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         -  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104.30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2,086,000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5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32.50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650,000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71.80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1,436,000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31.60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632,000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40.20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804,000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7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30.00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600,000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10.20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204,000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20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28/12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Xuất gạo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30.50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     610,000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97.70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1,954,000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21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Tổng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cộng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 panose="020B0604030504040204"/>
                      </a:endParaRP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 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670.00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13,400,000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607.4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ahoma" panose="020B0604030504040204"/>
                        </a:rPr>
                        <a:t>12,148,000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97.7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ahoma" panose="020B0604030504040204"/>
                        </a:rPr>
                        <a:t>1,954,000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/>
                        </a:rPr>
                        <a:t> </a:t>
                      </a:r>
                    </a:p>
                  </a:txBody>
                  <a:tcPr marL="4939" marR="4939" marT="4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1021277" y="5438900"/>
            <a:ext cx="3586348" cy="1080654"/>
          </a:xfrm>
          <a:prstGeom prst="wedgeRoundRectCallout">
            <a:avLst>
              <a:gd name="adj1" fmla="val 64931"/>
              <a:gd name="adj2" fmla="val -262241"/>
              <a:gd name="adj3" fmla="val 16667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err="1" smtClean="0"/>
              <a:t>Lượng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nhập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tính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toán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theo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tình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hình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thực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tế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của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trường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sao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cuối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tháng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lượng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tồn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sẽ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dư</a:t>
            </a:r>
            <a:r>
              <a:rPr lang="en-US" sz="1400" b="1" dirty="0" smtClean="0"/>
              <a:t> 1 </a:t>
            </a:r>
            <a:r>
              <a:rPr lang="en-US" sz="1400" b="1" dirty="0" err="1" smtClean="0"/>
              <a:t>ít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dùng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đầu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tháng</a:t>
            </a:r>
            <a:r>
              <a:rPr lang="en-US" sz="1400" b="1" dirty="0" smtClean="0"/>
              <a:t>.</a:t>
            </a:r>
          </a:p>
          <a:p>
            <a:r>
              <a:rPr lang="en-US" sz="1400" b="1" dirty="0" err="1" smtClean="0"/>
              <a:t>Lượng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nhập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sẽ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nhập</a:t>
            </a:r>
            <a:r>
              <a:rPr lang="en-US" sz="1400" b="1" dirty="0" smtClean="0"/>
              <a:t> 2-3 </a:t>
            </a:r>
            <a:r>
              <a:rPr lang="en-US" sz="1400" b="1" dirty="0" err="1" smtClean="0"/>
              <a:t>lần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tháng</a:t>
            </a:r>
            <a:r>
              <a:rPr lang="en-US" sz="1400" b="1" dirty="0" smtClean="0"/>
              <a:t> do </a:t>
            </a:r>
            <a:r>
              <a:rPr lang="en-US" sz="1400" b="1" dirty="0" err="1" smtClean="0"/>
              <a:t>diện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tích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nhỏ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5" name="Oval Callout 4"/>
          <p:cNvSpPr/>
          <p:nvPr/>
        </p:nvSpPr>
        <p:spPr>
          <a:xfrm>
            <a:off x="5617029" y="5260769"/>
            <a:ext cx="2529444" cy="1045028"/>
          </a:xfrm>
          <a:prstGeom prst="wedgeEllipseCallout">
            <a:avLst>
              <a:gd name="adj1" fmla="val 63674"/>
              <a:gd name="adj2" fmla="val -81818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kho</a:t>
            </a:r>
            <a:r>
              <a:rPr lang="en-US" b="1" dirty="0" smtClean="0"/>
              <a:t> </a:t>
            </a:r>
            <a:r>
              <a:rPr lang="en-US" b="1" dirty="0" err="1" smtClean="0"/>
              <a:t>lũy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tiền</a:t>
            </a:r>
            <a:r>
              <a:rPr lang="en-US" b="1" dirty="0" smtClean="0"/>
              <a:t> </a:t>
            </a:r>
            <a:r>
              <a:rPr lang="en-US" b="1" dirty="0" err="1" smtClean="0"/>
              <a:t>ăn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7545" y="719135"/>
          <a:ext cx="9025245" cy="6146035"/>
        </p:xfrm>
        <a:graphic>
          <a:graphicData uri="http://schemas.openxmlformats.org/drawingml/2006/table">
            <a:tbl>
              <a:tblPr/>
              <a:tblGrid>
                <a:gridCol w="997123"/>
                <a:gridCol w="758373"/>
                <a:gridCol w="758373"/>
                <a:gridCol w="1778903"/>
                <a:gridCol w="1123518"/>
                <a:gridCol w="1104792"/>
                <a:gridCol w="1160967"/>
                <a:gridCol w="1343196"/>
              </a:tblGrid>
              <a:tr h="1863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ỦY BAN NHÂN DÂN QUẬN 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3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>
                          <a:latin typeface="Arial"/>
                        </a:rPr>
                        <a:t>Đơn vị : </a:t>
                      </a:r>
                      <a:r>
                        <a:rPr lang="vi-VN" sz="1200" b="1" i="0" u="none" strike="noStrike">
                          <a:latin typeface="Arial"/>
                        </a:rPr>
                        <a:t>TRƯỜNG MẦM NON TÂN HƯNG</a:t>
                      </a:r>
                      <a:endParaRPr lang="vi-VN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6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THẺ KHO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 </a:t>
                      </a:r>
                      <a:r>
                        <a:rPr lang="en-US" sz="1200" b="1" i="1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Dùng</a:t>
                      </a:r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1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cho</a:t>
                      </a:r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1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thủ</a:t>
                      </a:r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1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kho</a:t>
                      </a:r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vi-VN" sz="1200" b="0" i="0" u="none" strike="noStrike">
                          <a:latin typeface="Arial"/>
                        </a:rPr>
                        <a:t>Tên hàng :     Sữa E IIAC (trưa)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8"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>
                          <a:latin typeface="Arial"/>
                        </a:rPr>
                        <a:t>                                                         Đơn giá   : 1.920.000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vi-VN" sz="1200" b="0" i="0" u="none" strike="noStrike" dirty="0">
                          <a:latin typeface="Arial"/>
                        </a:rPr>
                        <a:t>Tháng </a:t>
                      </a:r>
                      <a:r>
                        <a:rPr lang="vi-VN" sz="1200" b="1" i="0" u="none" strike="noStrike" dirty="0">
                          <a:latin typeface="Arial"/>
                        </a:rPr>
                        <a:t>  12 </a:t>
                      </a:r>
                      <a:r>
                        <a:rPr lang="vi-VN" sz="1200" b="0" i="0" u="none" strike="noStrike" dirty="0">
                          <a:latin typeface="Arial"/>
                        </a:rPr>
                        <a:t> năm  </a:t>
                      </a:r>
                      <a:r>
                        <a:rPr lang="vi-VN" sz="1200" b="1" i="0" u="none" strike="noStrike" dirty="0">
                          <a:latin typeface="Arial"/>
                        </a:rPr>
                        <a:t>2018</a:t>
                      </a:r>
                      <a:endParaRPr lang="vi-VN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Ngày</a:t>
                      </a:r>
                      <a:br>
                        <a:rPr lang="en-US" sz="1200" b="1" i="0" u="none" strike="noStrike">
                          <a:latin typeface="Arial"/>
                        </a:rPr>
                      </a:br>
                      <a:r>
                        <a:rPr lang="en-US" sz="1200" b="1" i="0" u="none" strike="noStrike">
                          <a:latin typeface="Arial"/>
                        </a:rPr>
                        <a:t> tháng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Chứng từ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Diễn giải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Nhập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Xuất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Tồn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Ký tên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Nhập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Xuất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latin typeface="Arial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latin typeface="Arial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latin typeface="Arial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>
                          <a:latin typeface="Arial"/>
                        </a:rPr>
                        <a:t>Tồn đầu kỳ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03.12.18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04.12.18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Nhập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05.12.18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06.12.18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07.12.18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 err="1" smtClean="0">
                          <a:latin typeface="Arial"/>
                        </a:rPr>
                        <a:t>Lượng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xuất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tồn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kho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phải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khớp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với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 smtClean="0"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latin typeface="Arial"/>
                        </a:rPr>
                        <a:t>thẻ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kho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kế</a:t>
                      </a:r>
                      <a:r>
                        <a:rPr lang="en-US" sz="12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latin typeface="Arial"/>
                        </a:rPr>
                        <a:t>toán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       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12.12.18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13.12.18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14.12.18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Xuất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Sữa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24.12.18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25.12.18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Xuất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Sữa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26.12.18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27.12.18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28.12.18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Xuất Sữa EIIAC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Tổng cộng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Arial"/>
                        </a:rPr>
                        <a:t>59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Tồn tháng : </a:t>
                      </a:r>
                      <a:r>
                        <a:rPr lang="en-US" sz="1200" b="1" i="0" u="none" strike="noStrike">
                          <a:latin typeface="Arial"/>
                        </a:rPr>
                        <a:t> 12/2018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>
                          <a:latin typeface="Arial"/>
                        </a:rPr>
                        <a:t>Bằng chữ : Năm mươi chín ký sữa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vi-VN" sz="1200" b="0" i="1" u="none" strike="noStrike">
                          <a:latin typeface="Arial"/>
                        </a:rPr>
                        <a:t>                                       Ngày 31 Tháng 12 Năm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Thủ kho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Kế toán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vi-VN" sz="1200" b="1" i="0" u="none" strike="noStrike">
                          <a:latin typeface="Arial"/>
                        </a:rPr>
                        <a:t>                           HIỆU TRƯỞNG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latin typeface="Arial"/>
                        </a:rPr>
                        <a:t>Lê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Thị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Minh </a:t>
                      </a:r>
                      <a:r>
                        <a:rPr lang="en-US" sz="1200" b="1" i="0" u="none" strike="noStrike" dirty="0" err="1" smtClean="0">
                          <a:latin typeface="Arial"/>
                        </a:rPr>
                        <a:t>Hoàng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latin typeface="Arial"/>
                        </a:rPr>
                        <a:t>Thạch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Thị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Lệ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latin typeface="Arial"/>
                        </a:rPr>
                        <a:t>Hằng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        </a:t>
                      </a:r>
                      <a:r>
                        <a:rPr lang="en-US" sz="1200" b="1" i="0" u="none" strike="noStrike" dirty="0" err="1" smtClean="0">
                          <a:latin typeface="Arial"/>
                        </a:rPr>
                        <a:t>Tô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Ngọc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latin typeface="Arial"/>
                        </a:rPr>
                        <a:t>Dung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5"/>
          <p:cNvSpPr txBox="1">
            <a:spLocks/>
          </p:cNvSpPr>
          <p:nvPr/>
        </p:nvSpPr>
        <p:spPr>
          <a:xfrm>
            <a:off x="1158832" y="293874"/>
            <a:ext cx="5764481" cy="442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THẺ KHO THỦ KHO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Callout 6"/>
          <p:cNvSpPr/>
          <p:nvPr/>
        </p:nvSpPr>
        <p:spPr>
          <a:xfrm rot="448504">
            <a:off x="9127254" y="3202023"/>
            <a:ext cx="1544784" cy="1128096"/>
          </a:xfrm>
          <a:prstGeom prst="wedgeEllipseCallout">
            <a:avLst>
              <a:gd name="adj1" fmla="val -45101"/>
              <a:gd name="adj2" fmla="val 181293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08914" y="5676406"/>
            <a:ext cx="3075709" cy="3562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 bwMode="auto">
          <a:xfrm>
            <a:off x="909452" y="412627"/>
            <a:ext cx="4529447" cy="359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TÍNH TIỀN 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954088" y="992340"/>
          <a:ext cx="10775950" cy="4932896"/>
        </p:xfrm>
        <a:graphic>
          <a:graphicData uri="http://schemas.openxmlformats.org/drawingml/2006/table">
            <a:tbl>
              <a:tblPr/>
              <a:tblGrid>
                <a:gridCol w="752475"/>
                <a:gridCol w="1689100"/>
                <a:gridCol w="496888"/>
                <a:gridCol w="728662"/>
                <a:gridCol w="1000125"/>
                <a:gridCol w="1000125"/>
                <a:gridCol w="727075"/>
                <a:gridCol w="1000125"/>
                <a:gridCol w="1001713"/>
                <a:gridCol w="727075"/>
                <a:gridCol w="804862"/>
                <a:gridCol w="847725"/>
              </a:tblGrid>
              <a:tr h="218314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US" sz="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SỔ TÍNH TIỀN ĂN TRONG NGÀY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78887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endParaRPr lang="en-US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endParaRPr lang="en-US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3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endParaRPr lang="en-US" sz="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Ngày 03 tháng 12 năm 2018</a:t>
                      </a:r>
                    </a:p>
                  </a:txBody>
                  <a:tcPr marL="6574" marR="6574" marT="65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8059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Diễn giải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ĐVT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Tổng Cộng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Nhóm cơm (19-36 tháng)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Nhóm mẫu giáo (37-72 tháng)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9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Đơn giá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Thành</a:t>
                      </a:r>
                      <a:b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</a:b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Đơn giá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Số lượng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Thành 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Đơn giá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Số lượng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Thành tiền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Hôm trước chuyển sang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129,551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8,392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121,159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Xuất ăn và tiêu chuẩn trong ngày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533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14,924,000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2,744,000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435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12,180,000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Được chi trong ngày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15,053,551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2,752,392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12,301,159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Đã chi trong ngày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14,922,980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2,717,805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12,205,175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1. Dịch vụ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533,000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98,000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435,000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gas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700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533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373,100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700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68,600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700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435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304,500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nuoc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533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159,900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29,400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435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130,500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2. Kho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1,806,000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280,000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1,526,000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Ăn chính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1,806,000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280,000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1,526,000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Gạo tẻ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Kg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32.7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654,000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4.4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88,000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28.3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566,000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Sữa Ellac Multi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Hộp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1,152,000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192,000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960,000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3. Đi chợ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12,583,980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2,339,805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10,244,175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Ăn chính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12,583,980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2,339,805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10,244,175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4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Bánh đa (bánh tráng ngọt)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Kg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68,400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615,600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Chi kho lũy kế từ đầu tháng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1,806,000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280,000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1,526,000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Chi chợ lũy kế từ đầu tháng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12,583,980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2,339,805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10,244,175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Xuất ăn lũy kế từ đầu tháng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533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98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435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Tiêu chuẩn lũy kế từ đầu tháng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 14,924,000</a:t>
                      </a:r>
                      <a:endParaRPr 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2,744,000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12,180,000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161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vi-VN" altLang="x-none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Đã chi lũy kế từ đầu tháng</a:t>
                      </a: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14,922,980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2,717,805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12,205,175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05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Chênh lệch cuối ngày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130,571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34,587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95,984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574" marR="6574" marT="6574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094514" y="5153891"/>
            <a:ext cx="653143" cy="20188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054657" y="6068291"/>
            <a:ext cx="1890423" cy="463286"/>
          </a:xfrm>
          <a:prstGeom prst="wedgeRoundRectCallout">
            <a:avLst>
              <a:gd name="adj1" fmla="val 161740"/>
              <a:gd name="adj2" fmla="val -21025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 err="1" smtClean="0">
                <a:solidFill>
                  <a:srgbClr val="003399"/>
                </a:solidFill>
              </a:rPr>
              <a:t>Phải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bằng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tổng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số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hiện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diện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trong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sổ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điểm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danh</a:t>
            </a:r>
            <a:r>
              <a:rPr lang="en-US" sz="1100" b="1" dirty="0" smtClean="0">
                <a:solidFill>
                  <a:srgbClr val="003399"/>
                </a:solidFill>
              </a:rPr>
              <a:t> </a:t>
            </a:r>
            <a:r>
              <a:rPr lang="en-US" sz="1100" b="1" dirty="0" err="1" smtClean="0">
                <a:solidFill>
                  <a:srgbClr val="003399"/>
                </a:solidFill>
              </a:rPr>
              <a:t>trường</a:t>
            </a:r>
            <a:endParaRPr lang="en-US" sz="1100" b="1" dirty="0">
              <a:solidFill>
                <a:srgbClr val="00339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35782" y="5272644"/>
            <a:ext cx="1116281" cy="32063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 rot="20113967">
            <a:off x="3903284" y="5885805"/>
            <a:ext cx="1810604" cy="545051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 flipH="1">
            <a:off x="5533901" y="5545777"/>
            <a:ext cx="106878" cy="140721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Flowchart: Connector 8"/>
          <p:cNvSpPr/>
          <p:nvPr/>
        </p:nvSpPr>
        <p:spPr>
          <a:xfrm flipH="1">
            <a:off x="5712031" y="5474525"/>
            <a:ext cx="106878" cy="140721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735782" y="4678879"/>
            <a:ext cx="1116281" cy="546264"/>
          </a:xfrm>
          <a:prstGeom prst="ellipse">
            <a:avLst/>
          </a:prstGeom>
          <a:noFill/>
          <a:ln w="31750">
            <a:solidFill>
              <a:srgbClr val="FB3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25787" y="2671950"/>
            <a:ext cx="760021" cy="380008"/>
          </a:xfrm>
          <a:prstGeom prst="ellipse">
            <a:avLst/>
          </a:prstGeom>
          <a:noFill/>
          <a:ln w="31750">
            <a:solidFill>
              <a:srgbClr val="FB3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79419" y="713298"/>
          <a:ext cx="8063347" cy="6067875"/>
        </p:xfrm>
        <a:graphic>
          <a:graphicData uri="http://schemas.openxmlformats.org/drawingml/2006/table">
            <a:tbl>
              <a:tblPr/>
              <a:tblGrid>
                <a:gridCol w="1239972"/>
                <a:gridCol w="311843"/>
                <a:gridCol w="1713898"/>
                <a:gridCol w="811603"/>
                <a:gridCol w="953402"/>
                <a:gridCol w="552685"/>
                <a:gridCol w="522429"/>
                <a:gridCol w="717543"/>
                <a:gridCol w="1239972"/>
              </a:tblGrid>
              <a:tr h="0">
                <a:tc gridSpan="3">
                  <a:txBody>
                    <a:bodyPr/>
                    <a:lstStyle/>
                    <a:p>
                      <a:pPr algn="l" fontAlgn="ctr"/>
                      <a:endParaRPr lang="en-US" sz="4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1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CÔNG KHAI TÀI CHÍNH</a:t>
                      </a: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58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58"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Ngày 03 tháng 12 năm 2018</a:t>
                      </a: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STT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Diễn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giải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Đơn vị tính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Tổng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Cộng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Đơn giá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Số lượng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Thành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tiền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Hôm trước chuyển sang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391,334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Xuất ăn và tiêu chuẩn trong ngày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1036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20,457,000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Được chi trong ngày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20,848,334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Đã chi trong ngày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20,460,580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 Dịch vụ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734,200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gas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533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373,100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nuoc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533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159,900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Kho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Gộp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phẩm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sáng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chính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)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3,226,500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sáng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1,420,500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Gạo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tẻ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200,000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 chính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1,806,000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Gạo tẻ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32.7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654,000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Sữa Ellac Multi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Chai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96,000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chợ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Gộp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thực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phẩm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sáng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chính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)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16,499,880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Ăn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sáng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3,915,900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Hành lá (hành hoa)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0.5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30,250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Nấm rơm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121,000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242,000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Mực tươi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Kg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365,000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2,555,000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25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Dầu ăn Tường An 1L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Lít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45,100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180,400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26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Sữa tươi Cô Gái Hà Lan </a:t>
                      </a:r>
                      <a:r>
                        <a:rPr lang="vi-VN" sz="1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(110ml</a:t>
                      </a:r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)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Hộp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27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175,500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Chi kho lũy kế từ đầu tháng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3,226,500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Chi chợ lũy kế từ đầu tháng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16,499,880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Xuất ắn lũy kế từ đầu tháng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1,036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Tiêu chuẩn lũy kế từ đầu tháng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20,457,000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Đã chi lũy kế từ đầu tháng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20,460,580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Chênh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lệch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cuối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ngày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387,754</a:t>
                      </a:r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744" marR="3744" marT="3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/>
          <p:nvPr/>
        </p:nvSpPr>
        <p:spPr bwMode="auto">
          <a:xfrm>
            <a:off x="814449" y="377001"/>
            <a:ext cx="5289468" cy="299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CÔNG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KHAI TÀI 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477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C0C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CALO TUẦN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61902" y="1033154"/>
          <a:ext cx="10497782" cy="5484234"/>
        </p:xfrm>
        <a:graphic>
          <a:graphicData uri="http://schemas.openxmlformats.org/drawingml/2006/table">
            <a:tbl>
              <a:tblPr/>
              <a:tblGrid>
                <a:gridCol w="521801"/>
                <a:gridCol w="576727"/>
                <a:gridCol w="933748"/>
                <a:gridCol w="525233"/>
                <a:gridCol w="411946"/>
                <a:gridCol w="411946"/>
                <a:gridCol w="411946"/>
                <a:gridCol w="411946"/>
                <a:gridCol w="411946"/>
                <a:gridCol w="411946"/>
                <a:gridCol w="494336"/>
                <a:gridCol w="604190"/>
                <a:gridCol w="494336"/>
                <a:gridCol w="411946"/>
                <a:gridCol w="411946"/>
                <a:gridCol w="411946"/>
                <a:gridCol w="411946"/>
                <a:gridCol w="590459"/>
                <a:gridCol w="1637492"/>
              </a:tblGrid>
              <a:tr h="17686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Phòng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GD &amp; ĐT: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BẢNG TỔNG HỢP KHẨU PHẦN DINH DƯỠNG TRONG TUẦN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2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vi-VN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Đơn vị: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9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Nhóm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trẻ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: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Nhóm mẫu giáo (37-72 tháng)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77"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086" marR="6086" marT="6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STT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Tên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thực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phẩm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Cộng (kg)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BQ 1 suất (g/ngày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Đạm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Béo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Đường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Calo (Kcal)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Tên thực đơn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Ngày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08/12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Động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Thực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Động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Thực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Số suất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2186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6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Gạo tẻ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28.3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5.14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49.3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229.39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2: 03/12/2018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Khoai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tây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0.21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0.95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Bữa trưa: Mặn : Bò nấu pate : Canh:Cải xanh tôm thịt TM: Chuối sứ:PP:Bầu luộc:SDD: SỮa tươi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Bầu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Bữa xế: bánh đa cua + sữa bột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Cà rốt (củ đỏ, vàng)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8.92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0.63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3.21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3: 04/12/2018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Tôm khô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5.56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6: 07/12/2018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Nước mắm cá loại I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8.42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Bữa trưa: Mặn:Cá ba sa kho hành[C-L],Cá ba sa xốt cà[NT-M]:Canh:Bồ ngót nấu tôm tươi:TM:Chuối cau:BP:Su su LUỘC:SDD:Sữa tươi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Nước tương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Bữa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xế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Bánh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ra:Sữa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bột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Cá Basa phile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10.98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11.88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62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Tổng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số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tiền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chi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trong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tuần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58,491,750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Tổng cộng: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15.72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9.76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9.85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709.59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662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Bình quân 1 suất: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26,757.43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Định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mức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ngày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27.04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1,320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62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Giá thành 1 calo: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37.71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Tỉ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lệ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từng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loại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(%):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58.12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54.1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53.76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Động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Thực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vật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(%):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38.3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vi-VN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Tỉ lệ đạt (%):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56.52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58.65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53.76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vi-VN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Cơ cấu áp dụng (%):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Tỉ lệ P:L:G (%):</a:t>
                      </a:r>
                    </a:p>
                  </a:txBody>
                  <a:tcPr marL="6086" marR="54771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14.72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28.37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56.9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137070" y="5735783"/>
            <a:ext cx="2826327" cy="80752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80761" cy="35926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b="1" dirty="0" smtClean="0"/>
              <a:t>TỔNG HỢP TIỀN CHỢ THANH TOÁN THEO THÁNG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2339440" y="5189517"/>
            <a:ext cx="1080654" cy="32063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0652166" y="5213268"/>
            <a:ext cx="1223158" cy="32063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8773" y="843149"/>
          <a:ext cx="10949045" cy="4612680"/>
        </p:xfrm>
        <a:graphic>
          <a:graphicData uri="http://schemas.openxmlformats.org/drawingml/2006/table">
            <a:tbl>
              <a:tblPr/>
              <a:tblGrid>
                <a:gridCol w="796562"/>
                <a:gridCol w="907196"/>
                <a:gridCol w="796562"/>
                <a:gridCol w="818689"/>
                <a:gridCol w="862942"/>
                <a:gridCol w="619549"/>
                <a:gridCol w="796562"/>
                <a:gridCol w="796562"/>
                <a:gridCol w="826065"/>
                <a:gridCol w="818689"/>
                <a:gridCol w="752309"/>
                <a:gridCol w="752309"/>
                <a:gridCol w="442535"/>
                <a:gridCol w="962514"/>
              </a:tblGrid>
              <a:tr h="58054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vi-VN" sz="1600" b="1" i="0" u="none" strike="noStrike" dirty="0">
                          <a:latin typeface="Times New Roman" panose="02020603050405020304"/>
                        </a:rPr>
                        <a:t>TỔNG HỢP CHỢ TRƯA </a:t>
                      </a:r>
                      <a:br>
                        <a:rPr lang="vi-VN" sz="1600" b="1" i="0" u="none" strike="noStrike" dirty="0">
                          <a:latin typeface="Times New Roman" panose="02020603050405020304"/>
                        </a:rPr>
                      </a:br>
                      <a:r>
                        <a:rPr lang="vi-VN" sz="1600" b="1" i="0" u="none" strike="noStrike" dirty="0">
                          <a:latin typeface="Times New Roman" panose="02020603050405020304"/>
                        </a:rPr>
                        <a:t>THÁNG 12/2018</a:t>
                      </a:r>
                    </a:p>
                  </a:txBody>
                  <a:tcPr marL="8709" marR="8709" marT="8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STT</a:t>
                      </a:r>
                    </a:p>
                  </a:txBody>
                  <a:tcPr marL="8709" marR="8709" marT="870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Ngày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Nội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Dung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Tổng</a:t>
                      </a:r>
                      <a:br>
                        <a:rPr lang="en-US" sz="1100" b="1" i="0" u="none" strike="noStrike">
                          <a:latin typeface="Times New Roman" panose="02020603050405020304"/>
                        </a:rPr>
                      </a:br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cộng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Rau</a:t>
                      </a:r>
                      <a:br>
                        <a:rPr lang="en-US" sz="1100" b="1" i="0" u="none" strike="noStrike" dirty="0">
                          <a:latin typeface="Times New Roman" panose="02020603050405020304"/>
                        </a:rPr>
                      </a:b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quả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Vissan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Gaz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latin typeface="Times New Roman" panose="02020603050405020304"/>
                        </a:rPr>
                        <a:t>Nước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Gạo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Sữa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/>
                      </a:r>
                      <a:br>
                        <a:rPr lang="en-US" sz="1100" b="1" i="0" u="none" strike="noStrike" dirty="0">
                          <a:latin typeface="Times New Roman" panose="02020603050405020304"/>
                        </a:rPr>
                      </a:b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Nuti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Sửa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Ellac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Hải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sản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Ánh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Hồng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Tài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tài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sỉ</a:t>
                      </a:r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Times New Roman" panose="02020603050405020304"/>
                        </a:rPr>
                        <a:t>số</a:t>
                      </a:r>
                      <a:endParaRPr lang="en-US" sz="1100" b="1" i="0" u="none" strike="noStrike" dirty="0">
                        <a:latin typeface="Times New Roman" panose="02020603050405020304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8,220,450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1,780,500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373,100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159,900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654,000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2,153,030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533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14,492,980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4,218,300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2,629,900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377,300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161,700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660,000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3,580,000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2,173,380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539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14,952,580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5,895,640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2,017,900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372,400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159,600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656,000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2,495,000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2,193,730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532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14,942,270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4,935,200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2,624,700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366,800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157,200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646,000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1,344,000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2,530,000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2,165,240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524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14,769,140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7/12/2018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4,467,450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593,500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368,900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158,100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650,000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4,675,000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2,132,680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527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14,197,630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10/12/2018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7,611,595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1,543,100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360,500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154,500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632,000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960,000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1,830,000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2,046,341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515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15,138,036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7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11/12/2018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4,786,800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1,543,000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340,900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146,100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600,000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3,895,000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1,999,745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487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13,311,545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12/12/2018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7,286,500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1,899,200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368,900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158,100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644,000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430,000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1,786,180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527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13,724,880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9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13/12/2018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8,577,000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2,373,600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370,300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158,700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648,000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430,000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2,046,341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529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15,755,941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10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14/12/2017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6,592,600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1,899,200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363,300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155,700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634,000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1,152,000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1,750,000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2,054,107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519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14,600,907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11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17/12/2018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4,661,210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2,235,800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357,700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153,300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618,000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3,510,000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2,007,511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511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14,423,521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12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18/12/2018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4,898,950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4,058,050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361,900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155,100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638,000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1,480,000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1,984,213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517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14,456,213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13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19/12/2018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4,234,150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2,980,800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362,600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155,400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640,000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3,230,000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2,007,511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14,490,461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14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20/12/2018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4,756,410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1,899,200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370,300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158,700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652,000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3,580,000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2,011,394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529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14,308,004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</a:t>
                      </a:r>
                    </a:p>
                  </a:txBody>
                  <a:tcPr marL="8709" marR="8709" marT="870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21/12/2018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3,464,950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3,842,480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359,800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154,200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634,000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880,000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875,000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4,940,331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514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anose="02020603050405020304"/>
                        </a:rPr>
                        <a:t>15,150,761</a:t>
                      </a:r>
                    </a:p>
                  </a:txBody>
                  <a:tcPr marL="8709" marR="8709" marT="8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TỔNG CỘNG :</a:t>
                      </a:r>
                    </a:p>
                  </a:txBody>
                  <a:tcPr marL="8709" marR="8709" marT="870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84,607,205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33,920,930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5,474,700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2,346,300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9,606,000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4,400,000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10,368,000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34,290,000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10,818,060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Times New Roman" panose="02020603050405020304"/>
                        </a:rPr>
                        <a:t>22,883,674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Times New Roman" panose="02020603050405020304"/>
                        </a:rPr>
                        <a:t>7,821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anose="02020603050405020304"/>
                        </a:rPr>
                        <a:t>218,714,869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88769" y="5771407"/>
            <a:ext cx="2363189" cy="653143"/>
          </a:xfrm>
          <a:prstGeom prst="wedgeRoundRectCallout">
            <a:avLst>
              <a:gd name="adj1" fmla="val 33014"/>
              <a:gd name="adj2" fmla="val -10523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 smtClean="0"/>
              <a:t>Những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thực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phẩm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trong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rau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quả</a:t>
            </a:r>
            <a:r>
              <a:rPr lang="en-US" sz="1200" b="1" dirty="0" smtClean="0"/>
              <a:t>   </a:t>
            </a:r>
            <a:r>
              <a:rPr lang="en-US" sz="1200" b="1" dirty="0" err="1" smtClean="0"/>
              <a:t>gộp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chung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tính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tổng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vào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cột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tiện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theo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dõi</a:t>
            </a:r>
            <a:endParaRPr lang="en-US" sz="1200" b="1" dirty="0"/>
          </a:p>
        </p:txBody>
      </p:sp>
      <p:sp>
        <p:nvSpPr>
          <p:cNvPr id="8" name="Oval Callout 7"/>
          <p:cNvSpPr/>
          <p:nvPr/>
        </p:nvSpPr>
        <p:spPr>
          <a:xfrm>
            <a:off x="6994566" y="5628906"/>
            <a:ext cx="2327564" cy="950026"/>
          </a:xfrm>
          <a:prstGeom prst="wedgeEllipseCallout">
            <a:avLst>
              <a:gd name="adj1" fmla="val 108079"/>
              <a:gd name="adj2" fmla="val -73964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FF0000"/>
                </a:solidFill>
              </a:rPr>
              <a:t>Đây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là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tổng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tiền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thực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phẩm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mua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trong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tháng</a:t>
            </a:r>
            <a:r>
              <a:rPr lang="en-US" sz="1100" b="1" dirty="0" smtClean="0">
                <a:solidFill>
                  <a:srgbClr val="FF0000"/>
                </a:solidFill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</a:rPr>
              <a:t>số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tiền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này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phải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bằng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lủy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kế</a:t>
            </a:r>
            <a:r>
              <a:rPr lang="en-US" sz="1100" b="1" dirty="0" smtClean="0">
                <a:solidFill>
                  <a:srgbClr val="FF0000"/>
                </a:solidFill>
              </a:rPr>
              <a:t>  </a:t>
            </a:r>
            <a:r>
              <a:rPr lang="en-US" sz="1100" b="1" dirty="0" err="1" smtClean="0">
                <a:solidFill>
                  <a:srgbClr val="FF0000"/>
                </a:solidFill>
              </a:rPr>
              <a:t>tiền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chợ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trong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tháng</a:t>
            </a:r>
            <a:r>
              <a:rPr lang="en-US" sz="1100" b="1" dirty="0" smtClean="0">
                <a:solidFill>
                  <a:srgbClr val="FF0000"/>
                </a:solidFill>
              </a:rPr>
              <a:t> (</a:t>
            </a:r>
            <a:r>
              <a:rPr lang="en-US" sz="1100" b="1" dirty="0" err="1" smtClean="0">
                <a:solidFill>
                  <a:srgbClr val="FF0000"/>
                </a:solidFill>
              </a:rPr>
              <a:t>sổ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tính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tiền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</a:rPr>
              <a:t>ăn</a:t>
            </a:r>
            <a:r>
              <a:rPr lang="en-US" sz="1100" b="1" dirty="0" smtClean="0">
                <a:solidFill>
                  <a:srgbClr val="FF000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10639"/>
            <a:ext cx="3983182" cy="62939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SỔ CHỢ CÔ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924" y="1353790"/>
          <a:ext cx="4866730" cy="5047216"/>
        </p:xfrm>
        <a:graphic>
          <a:graphicData uri="http://schemas.openxmlformats.org/drawingml/2006/table">
            <a:tbl>
              <a:tblPr/>
              <a:tblGrid>
                <a:gridCol w="411830"/>
                <a:gridCol w="1796479"/>
                <a:gridCol w="861281"/>
                <a:gridCol w="861281"/>
                <a:gridCol w="935859"/>
              </a:tblGrid>
              <a:tr h="326597">
                <a:tc>
                  <a:txBody>
                    <a:bodyPr/>
                    <a:lstStyle/>
                    <a:p>
                      <a:pPr marL="8191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STT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Tên thực</a:t>
                      </a:r>
                      <a:r>
                        <a:rPr lang="en-US" sz="1100" b="1" spc="-29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phẩm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Số</a:t>
                      </a:r>
                      <a:r>
                        <a:rPr lang="en-US" sz="1100" b="1" spc="-245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lượng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Đơn giá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Thành</a:t>
                      </a:r>
                      <a:r>
                        <a:rPr lang="en-US" sz="1100" b="1" spc="-235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tiền</a:t>
                      </a:r>
                      <a:endParaRPr lang="en-US" sz="1100" dirty="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26">
                <a:tc gridSpan="5">
                  <a:txBody>
                    <a:bodyPr/>
                    <a:lstStyle/>
                    <a:p>
                      <a:pPr marL="1354455" marR="1344295" algn="l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Thực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phẩm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kho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, </a:t>
                      </a:r>
                      <a:r>
                        <a:rPr lang="en-US" sz="1100" b="1" dirty="0" err="1" smtClean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chất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 </a:t>
                      </a:r>
                      <a:r>
                        <a:rPr lang="en-US" sz="1100" b="1" dirty="0" err="1" smtClean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đốt</a:t>
                      </a:r>
                      <a:endParaRPr lang="en-US" sz="1100" dirty="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23">
                <a:tc gridSpan="5">
                  <a:txBody>
                    <a:bodyPr/>
                    <a:lstStyle/>
                    <a:p>
                      <a:pPr marL="14871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Thực phẩm mua trong ngày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6">
                <a:tc gridSpan="2">
                  <a:txBody>
                    <a:bodyPr/>
                    <a:lstStyle/>
                    <a:p>
                      <a:pPr marL="852170" marR="84328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Cộng</a:t>
                      </a:r>
                      <a:endParaRPr lang="en-US" sz="110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 panose="020206030504050203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20">
                <a:tc gridSpan="5">
                  <a:txBody>
                    <a:bodyPr/>
                    <a:lstStyle/>
                    <a:p>
                      <a:pPr marL="6858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Số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tiền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bằng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chữ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: 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</a:rPr>
                        <a:t>....................................................................................................................................</a:t>
                      </a:r>
                      <a:endParaRPr lang="en-US" sz="1100" dirty="0">
                        <a:latin typeface="Verdana" panose="020B0604030504040204"/>
                        <a:ea typeface="Verdana" panose="020B0604030504040204"/>
                        <a:cs typeface="Verdana" panose="020B060403050404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0" y="0"/>
            <a:ext cx="4699000" cy="433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12676" y="791667"/>
          <a:ext cx="5189516" cy="5549760"/>
        </p:xfrm>
        <a:graphic>
          <a:graphicData uri="http://schemas.openxmlformats.org/drawingml/2006/table">
            <a:tbl>
              <a:tblPr/>
              <a:tblGrid>
                <a:gridCol w="586339"/>
                <a:gridCol w="433555"/>
                <a:gridCol w="433555"/>
                <a:gridCol w="1324881"/>
                <a:gridCol w="513859"/>
                <a:gridCol w="531665"/>
                <a:gridCol w="584192"/>
                <a:gridCol w="781470"/>
              </a:tblGrid>
              <a:tr h="23918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 panose="020B0604020202020204"/>
                        </a:rPr>
                        <a:t>THẺ KHO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latin typeface="Arial" panose="020B0604020202020204"/>
                        </a:rPr>
                        <a:t>( </a:t>
                      </a:r>
                      <a:r>
                        <a:rPr lang="en-US" sz="1200" b="0" i="1" u="none" strike="noStrike" dirty="0" err="1">
                          <a:latin typeface="Arial" panose="020B0604020202020204"/>
                        </a:rPr>
                        <a:t>Dùng</a:t>
                      </a:r>
                      <a:r>
                        <a:rPr lang="en-US" sz="1200" b="0" i="1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" panose="020B0604020202020204"/>
                        </a:rPr>
                        <a:t>cho</a:t>
                      </a:r>
                      <a:r>
                        <a:rPr lang="en-US" sz="1200" b="0" i="1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" panose="020B0604020202020204"/>
                        </a:rPr>
                        <a:t>thủ</a:t>
                      </a:r>
                      <a:r>
                        <a:rPr lang="en-US" sz="1200" b="0" i="1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" panose="020B0604020202020204"/>
                        </a:rPr>
                        <a:t>kho</a:t>
                      </a:r>
                      <a:r>
                        <a:rPr lang="en-US" sz="1200" b="0" i="1" u="none" strike="noStrike" dirty="0">
                          <a:latin typeface="Arial" panose="020B0604020202020204"/>
                        </a:rPr>
                        <a:t>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latin typeface="Arial" panose="020B0604020202020204"/>
                        </a:rPr>
                        <a:t>Tên</a:t>
                      </a:r>
                      <a:r>
                        <a:rPr lang="en-US" sz="12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 panose="020B0604020202020204"/>
                        </a:rPr>
                        <a:t>hàng</a:t>
                      </a:r>
                      <a:r>
                        <a:rPr lang="en-US" sz="1200" b="0" i="0" u="none" strike="noStrike" dirty="0">
                          <a:latin typeface="Arial" panose="020B0604020202020204"/>
                        </a:rPr>
                        <a:t> :    </a:t>
                      </a:r>
                      <a:r>
                        <a:rPr lang="en-US" sz="1200" b="1" i="0" u="none" strike="noStrike" dirty="0" err="1">
                          <a:latin typeface="Arial" panose="020B0604020202020204"/>
                        </a:rPr>
                        <a:t>Gạo</a:t>
                      </a:r>
                      <a:r>
                        <a:rPr lang="en-US" sz="12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Arial" panose="020B0604020202020204"/>
                        </a:rPr>
                        <a:t>cô</a:t>
                      </a:r>
                      <a:endParaRPr lang="en-US" sz="12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 gridSpan="8">
                  <a:txBody>
                    <a:bodyPr/>
                    <a:lstStyle/>
                    <a:p>
                      <a:pPr algn="l" fontAlgn="b"/>
                      <a:r>
                        <a:rPr lang="vi-VN" sz="1200" b="0" i="0" u="none" strike="noStrike" dirty="0">
                          <a:latin typeface="Arial" panose="020B0604020202020204"/>
                        </a:rPr>
                        <a:t>                                            </a:t>
                      </a:r>
                      <a:r>
                        <a:rPr lang="vi-VN" sz="1200" b="0" i="0" u="none" strike="noStrike" dirty="0" smtClean="0">
                          <a:latin typeface="Arial" panose="020B0604020202020204"/>
                        </a:rPr>
                        <a:t> </a:t>
                      </a:r>
                      <a:r>
                        <a:rPr lang="vi-VN" sz="1200" b="0" i="0" u="none" strike="noStrike" dirty="0">
                          <a:latin typeface="Arial" panose="020B0604020202020204"/>
                        </a:rPr>
                        <a:t>Đơn giá   : </a:t>
                      </a:r>
                      <a:r>
                        <a:rPr lang="en-US" sz="1200" b="0" i="0" u="none" strike="noStrike" dirty="0" smtClean="0">
                          <a:latin typeface="Arial" panose="020B0604020202020204"/>
                        </a:rPr>
                        <a:t>    </a:t>
                      </a:r>
                      <a:r>
                        <a:rPr lang="vi-VN" sz="1200" b="1" i="0" u="none" strike="noStrike" dirty="0" smtClean="0">
                          <a:latin typeface="Arial" panose="020B0604020202020204"/>
                        </a:rPr>
                        <a:t>20,000 </a:t>
                      </a:r>
                      <a:r>
                        <a:rPr lang="vi-VN" sz="1200" b="0" i="0" u="none" strike="noStrike" dirty="0" smtClean="0">
                          <a:latin typeface="Arial" panose="020B0604020202020204"/>
                        </a:rPr>
                        <a:t>   </a:t>
                      </a:r>
                      <a:endParaRPr lang="vi-VN" sz="12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vi-VN" sz="1200" b="0" i="0" u="none" strike="noStrike" dirty="0">
                          <a:latin typeface="Arial" panose="020B0604020202020204"/>
                        </a:rPr>
                        <a:t>Tháng </a:t>
                      </a:r>
                      <a:r>
                        <a:rPr lang="vi-VN" sz="12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vi-VN" sz="1200" b="1" i="0" u="none" strike="noStrike" dirty="0" smtClean="0">
                          <a:latin typeface="Arial" panose="020B0604020202020204"/>
                        </a:rPr>
                        <a:t>1</a:t>
                      </a:r>
                      <a:r>
                        <a:rPr lang="en-US" sz="1200" b="1" i="0" u="none" strike="noStrike" dirty="0" smtClean="0">
                          <a:latin typeface="Arial" panose="020B0604020202020204"/>
                        </a:rPr>
                        <a:t>2</a:t>
                      </a:r>
                      <a:r>
                        <a:rPr lang="vi-VN" sz="1200" b="1" i="0" u="none" strike="noStrike" dirty="0" smtClean="0">
                          <a:latin typeface="Arial" panose="020B0604020202020204"/>
                        </a:rPr>
                        <a:t> </a:t>
                      </a:r>
                      <a:r>
                        <a:rPr lang="vi-VN" sz="1200" b="0" i="0" u="none" strike="noStrike" dirty="0">
                          <a:latin typeface="Arial" panose="020B0604020202020204"/>
                        </a:rPr>
                        <a:t>năm  </a:t>
                      </a:r>
                      <a:r>
                        <a:rPr lang="vi-VN" sz="1200" b="1" i="0" u="none" strike="noStrike" dirty="0">
                          <a:latin typeface="Arial" panose="020B0604020202020204"/>
                        </a:rPr>
                        <a:t>2018</a:t>
                      </a:r>
                      <a:endParaRPr lang="vi-VN" sz="12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Ngày</a:t>
                      </a:r>
                      <a:r>
                        <a:rPr lang="en-US" sz="1100" b="1" i="0" u="none" strike="noStrike" dirty="0">
                          <a:latin typeface="Arial" panose="020B0604020202020204"/>
                        </a:rPr>
                        <a:t/>
                      </a:r>
                      <a:br>
                        <a:rPr lang="en-US" sz="1100" b="1" i="0" u="none" strike="noStrike" dirty="0">
                          <a:latin typeface="Arial" panose="020B0604020202020204"/>
                        </a:rPr>
                      </a:br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tháng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Chứng</a:t>
                      </a:r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từ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Diễn</a:t>
                      </a:r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giải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 panose="020B0604020202020204"/>
                        </a:rPr>
                        <a:t>Nhập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Xuất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 panose="020B0604020202020204"/>
                        </a:rPr>
                        <a:t>Tồn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Ký</a:t>
                      </a:r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tên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Nhập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latin typeface="Arial" panose="020B0604020202020204"/>
                        </a:rPr>
                        <a:t>Xuất</a:t>
                      </a:r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latin typeface="Arial" panose="020B0604020202020204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 dirty="0">
                          <a:latin typeface="Arial" panose="020B0604020202020204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latin typeface="Arial" panose="020B0604020202020204"/>
                        </a:rPr>
                        <a:t>Lượng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100" b="1" i="0" u="none" strike="noStrike">
                          <a:latin typeface="Arial" panose="020B0604020202020204"/>
                        </a:rPr>
                        <a:t>Tồn đầu kỳ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3.12. 18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4.12.18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5.12.18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Xuất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Nhập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12.12.18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Xuất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13.12.18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Xuất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14.12.18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Xuất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15.12.18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Xuất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gạo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19.12.18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29.12.18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30.12.18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Arial" panose="020B0604020202020204"/>
                        </a:rPr>
                        <a:t>31.12.18</a:t>
                      </a:r>
                      <a:endParaRPr lang="en-US" sz="11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Xuất gạo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Tổng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cộng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Tồn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Arial" panose="020B0604020202020204"/>
                        </a:rPr>
                        <a:t>tháng</a:t>
                      </a:r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 :  11/2018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 panose="020B0604020202020204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vi-VN" sz="1100" b="0" i="0" u="none" strike="noStrike" dirty="0">
                          <a:latin typeface="Arial" panose="020B0604020202020204"/>
                        </a:rPr>
                        <a:t>Bằng chữ : Năm mươi  ký gạo 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 panose="020B0604020202020204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1278" y="737659"/>
          <a:ext cx="9856519" cy="5591879"/>
        </p:xfrm>
        <a:graphic>
          <a:graphicData uri="http://schemas.openxmlformats.org/drawingml/2006/table">
            <a:tbl>
              <a:tblPr/>
              <a:tblGrid>
                <a:gridCol w="1165773"/>
                <a:gridCol w="1318661"/>
                <a:gridCol w="1160995"/>
                <a:gridCol w="1189663"/>
                <a:gridCol w="1160995"/>
                <a:gridCol w="1146663"/>
                <a:gridCol w="1146663"/>
                <a:gridCol w="1567106"/>
              </a:tblGrid>
              <a:tr h="29691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Times New Roman"/>
                        </a:rPr>
                        <a:t>TỔNG HỢP CHỢ CÔ THÁNG 12/2018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14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STT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Ngày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Nội Dung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Tổng</a:t>
                      </a:r>
                      <a:br>
                        <a:rPr lang="en-US" sz="1000" b="1" i="0" u="none" strike="noStrike">
                          <a:latin typeface="Times New Roman"/>
                        </a:rPr>
                      </a:br>
                      <a:r>
                        <a:rPr lang="en-US" sz="1000" b="1" i="0" u="none" strike="noStrike">
                          <a:latin typeface="Times New Roman"/>
                        </a:rPr>
                        <a:t>cộng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Rau</a:t>
                      </a:r>
                      <a:br>
                        <a:rPr lang="en-US" sz="1000" b="1" i="0" u="none" strike="noStrike">
                          <a:latin typeface="Times New Roman"/>
                        </a:rPr>
                      </a:br>
                      <a:r>
                        <a:rPr lang="en-US" sz="1000" b="1" i="0" u="none" strike="noStrike">
                          <a:latin typeface="Times New Roman"/>
                        </a:rPr>
                        <a:t>quả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Vissan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Hải sản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Times New Roman"/>
                        </a:rPr>
                        <a:t>Gạo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latin typeface="Times New Roman"/>
                        </a:rPr>
                        <a:t>gaz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3/12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215,290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665,000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960,290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4/12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379,070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118,700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577,770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5/12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259,570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356,100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695,670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6/12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222,640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425,000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727,640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7/12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218,750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237,400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195,000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731,150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10/12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199,750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461,100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740,850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11/12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229,830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525,000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834,830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12/12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727,720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807,720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13/12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149,700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709,700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14/12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237,770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777,770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17/12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691,040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771,040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18/12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297,400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356,100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733,500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353,260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468,000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901,260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20/12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406,070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486,070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21/12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170,570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315,000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565,570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24/12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1,228,260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1,308,260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25/12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274,850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598,500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953,350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26/12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741,940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821,940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27/12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212,270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693,000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985,270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28/12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587,980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Times New Roman"/>
                        </a:rPr>
                        <a:t>667,980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TỔNG CỘNG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Times New Roman"/>
                        </a:rPr>
                        <a:t>7,803,730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Times New Roman"/>
                        </a:rPr>
                        <a:t>1,844,400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Times New Roman"/>
                        </a:rPr>
                        <a:t>4,509,500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Times New Roman"/>
                        </a:rPr>
                        <a:t>1,600,000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Times New Roman"/>
                        </a:rPr>
                        <a:t>15,757,630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7887" y="232229"/>
          <a:ext cx="9490530" cy="632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074988" y="365125"/>
            <a:ext cx="6675437" cy="787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CÁC LOẠI HỒ SƠ BÁN TRÚ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sz="half" idx="4294967295"/>
          </p:nvPr>
        </p:nvSpPr>
        <p:spPr>
          <a:xfrm>
            <a:off x="806450" y="1520825"/>
            <a:ext cx="5137150" cy="458628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b="1" smtClean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1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Sổ tính tiền ăn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1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Tổng kết các khoản thu từ sổ thu thanh toán lớn;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1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Tổng hợp tiền ăn trong tháng 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1"/>
            </a:pP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42038" y="1530350"/>
            <a:ext cx="5199062" cy="45847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4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Tổng hợp chi mua thực phẩm.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4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Tổng kết thẻ kho (xuất, nhập, tồn tiền mặt)- kèm biên bản kiểm kho;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 startAt="14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Tổng kết thu, chi tiền ăn trong tháng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0490" y="405765"/>
            <a:ext cx="9414180" cy="84114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TRÌNH TỰ THỰC HIỆN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1971303" y="2137557"/>
            <a:ext cx="9048998" cy="3396344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3399"/>
                </a:solidFill>
              </a:rPr>
              <a:t>       </a:t>
            </a:r>
            <a:r>
              <a:rPr lang="en-US" sz="3600" b="1" dirty="0" smtClean="0">
                <a:solidFill>
                  <a:srgbClr val="003399"/>
                </a:solidFill>
              </a:rPr>
              <a:t>1.SỔ ĐIỂM DANH</a:t>
            </a:r>
          </a:p>
          <a:p>
            <a:r>
              <a:rPr lang="en-US" sz="3600" b="1" dirty="0" smtClean="0">
                <a:solidFill>
                  <a:srgbClr val="003399"/>
                </a:solidFill>
              </a:rPr>
              <a:t>        </a:t>
            </a:r>
            <a:r>
              <a:rPr lang="en-US" sz="3600" b="1" dirty="0" err="1" smtClean="0">
                <a:solidFill>
                  <a:srgbClr val="003399"/>
                </a:solidFill>
              </a:rPr>
              <a:t>Hàng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ngày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kế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toán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lấy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sỉ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cháu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hiện</a:t>
            </a:r>
            <a:endParaRPr lang="en-US" sz="3600" b="1" dirty="0" smtClean="0">
              <a:solidFill>
                <a:srgbClr val="003399"/>
              </a:solidFill>
            </a:endParaRPr>
          </a:p>
          <a:p>
            <a:r>
              <a:rPr lang="en-US" sz="3600" b="1" dirty="0" smtClean="0">
                <a:solidFill>
                  <a:srgbClr val="003399"/>
                </a:solidFill>
              </a:rPr>
              <a:t>   </a:t>
            </a:r>
            <a:r>
              <a:rPr lang="en-US" sz="3600" b="1" dirty="0" err="1" smtClean="0">
                <a:solidFill>
                  <a:srgbClr val="003399"/>
                </a:solidFill>
              </a:rPr>
              <a:t>diện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trong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ngày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và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cập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nhật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vào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sổ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điểm</a:t>
            </a:r>
            <a:endParaRPr lang="en-US" sz="3600" b="1" dirty="0" smtClean="0">
              <a:solidFill>
                <a:srgbClr val="003399"/>
              </a:solidFill>
            </a:endParaRPr>
          </a:p>
          <a:p>
            <a:r>
              <a:rPr lang="en-US" sz="3600" b="1" dirty="0" smtClean="0">
                <a:solidFill>
                  <a:srgbClr val="003399"/>
                </a:solidFill>
              </a:rPr>
              <a:t>   </a:t>
            </a:r>
            <a:r>
              <a:rPr lang="en-US" sz="3600" b="1" dirty="0" err="1" smtClean="0">
                <a:solidFill>
                  <a:srgbClr val="003399"/>
                </a:solidFill>
              </a:rPr>
              <a:t>danh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toàn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trường</a:t>
            </a:r>
            <a:r>
              <a:rPr lang="en-US" sz="3600" b="1" dirty="0" smtClean="0">
                <a:solidFill>
                  <a:srgbClr val="003399"/>
                </a:solidFill>
              </a:rPr>
              <a:t>.</a:t>
            </a:r>
          </a:p>
          <a:p>
            <a:r>
              <a:rPr lang="en-US" sz="3600" b="1" dirty="0" smtClean="0">
                <a:solidFill>
                  <a:srgbClr val="003399"/>
                </a:solidFill>
              </a:rPr>
              <a:t>       </a:t>
            </a:r>
            <a:r>
              <a:rPr lang="en-US" sz="3600" b="1" dirty="0" err="1" smtClean="0">
                <a:solidFill>
                  <a:srgbClr val="003399"/>
                </a:solidFill>
              </a:rPr>
              <a:t>Cuối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tháng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tổng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kết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số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học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sinh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hiện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diện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phải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khớp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với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sổ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điểm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danh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các</a:t>
            </a:r>
            <a:r>
              <a:rPr lang="en-US" sz="3600" b="1" dirty="0" smtClean="0">
                <a:solidFill>
                  <a:srgbClr val="003399"/>
                </a:solidFill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</a:rPr>
              <a:t>lớp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28159" y="2778825"/>
            <a:ext cx="2006930" cy="210193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1883" y="336794"/>
          <a:ext cx="10901555" cy="6040869"/>
        </p:xfrm>
        <a:graphic>
          <a:graphicData uri="http://schemas.openxmlformats.org/drawingml/2006/table">
            <a:tbl>
              <a:tblPr/>
              <a:tblGrid>
                <a:gridCol w="308199"/>
                <a:gridCol w="1738561"/>
                <a:gridCol w="248930"/>
                <a:gridCol w="248930"/>
                <a:gridCol w="248930"/>
                <a:gridCol w="248930"/>
                <a:gridCol w="248930"/>
                <a:gridCol w="177808"/>
                <a:gridCol w="248930"/>
                <a:gridCol w="248930"/>
                <a:gridCol w="248930"/>
                <a:gridCol w="248930"/>
                <a:gridCol w="248930"/>
                <a:gridCol w="165952"/>
                <a:gridCol w="248930"/>
                <a:gridCol w="248930"/>
                <a:gridCol w="248930"/>
                <a:gridCol w="248930"/>
                <a:gridCol w="248930"/>
                <a:gridCol w="165952"/>
                <a:gridCol w="248930"/>
                <a:gridCol w="248930"/>
                <a:gridCol w="248930"/>
                <a:gridCol w="248930"/>
                <a:gridCol w="248930"/>
                <a:gridCol w="165952"/>
                <a:gridCol w="355614"/>
                <a:gridCol w="426738"/>
                <a:gridCol w="414884"/>
                <a:gridCol w="414884"/>
                <a:gridCol w="699375"/>
                <a:gridCol w="889036"/>
              </a:tblGrid>
              <a:tr h="192570">
                <a:tc gridSpan="3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     ỦY BAN NHÂN DÂN QUẬN 7  </a:t>
                      </a:r>
                      <a:r>
                        <a:rPr lang="en-US" sz="1200" b="1" i="0" u="none" strike="noStrike" dirty="0">
                          <a:latin typeface="Times New Roman"/>
                        </a:rPr>
                        <a:t>                                                                         CỘNG HÒA XÃ HỘI CHỦ NGHĨA VIỆT NAM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570">
                <a:tc gridSpan="31">
                  <a:txBody>
                    <a:bodyPr/>
                    <a:lstStyle/>
                    <a:p>
                      <a:pPr algn="l" fontAlgn="b"/>
                      <a:r>
                        <a:rPr lang="vi-VN" sz="1200" b="1" i="0" u="none" strike="noStrike" dirty="0">
                          <a:latin typeface="Times New Roman"/>
                        </a:rPr>
                        <a:t>TRƯỜNG MẦM NON TÂN HƯNG                                                                                      Độc Lập - Tự Do - Hạnh Phúc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61">
                <a:tc gridSpan="3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Times New Roman"/>
                        </a:rPr>
                        <a:t>DANH SÁCH ĐIỂM DANH HỌC SINH THÁNG 12/2018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421">
                <a:tc gridSpan="3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latin typeface="Times New Roman"/>
                        </a:rPr>
                        <a:t>Lớp</a:t>
                      </a:r>
                      <a:r>
                        <a:rPr lang="en-US" sz="1600" b="1" i="0" u="none" strike="noStrike" dirty="0">
                          <a:latin typeface="Times New Roman"/>
                        </a:rPr>
                        <a:t> : NHÍM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Times New Roman"/>
                        </a:rPr>
                        <a:t>Stt</a:t>
                      </a:r>
                      <a:endParaRPr lang="en-US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latin typeface="Times New Roman"/>
                        </a:rPr>
                        <a:t>Họ</a:t>
                      </a:r>
                      <a:r>
                        <a:rPr lang="en-US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Times New Roman"/>
                        </a:rPr>
                        <a:t>và</a:t>
                      </a:r>
                      <a:r>
                        <a:rPr lang="en-US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Times New Roman"/>
                        </a:rPr>
                        <a:t>tên</a:t>
                      </a:r>
                      <a:endParaRPr lang="en-US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VM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Ghi chú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Times New Roman"/>
                        </a:rPr>
                        <a:t>% Chuyên cần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KP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Nguyễn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Minh 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Trịnh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Hoài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Anh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latin typeface="Times New Roman"/>
                        </a:rPr>
                        <a:t>Về</a:t>
                      </a:r>
                      <a:r>
                        <a:rPr lang="en-US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latin typeface="Times New Roman"/>
                        </a:rPr>
                        <a:t>quê</a:t>
                      </a:r>
                      <a:endParaRPr lang="en-US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Võ Phương Chi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Nguyễn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Khánh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Thái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Trần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Hiển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Ng.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Thùy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Thiên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Trần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Khánh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Phạm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Thanh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Lâm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Sốt siêu 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76.47%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Lê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Thục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Linh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Nguyễn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Nguyễn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Đỗ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Hoàng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Quyên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Phạm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Ngọc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Trúc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Quỳnh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Lê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Thanh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Nhật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Sang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Trương Quốc Thiên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Lê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Minh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Triết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95.00%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Nguyễn Trần Phi Tường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imes New Roman"/>
                        </a:rPr>
                        <a:t>Phan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Times New Roman"/>
                        </a:rPr>
                        <a:t>Trọng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  </a:t>
                      </a:r>
                      <a:r>
                        <a:rPr lang="en-US" sz="1200" b="0" i="0" u="none" strike="noStrike" dirty="0" err="1">
                          <a:latin typeface="Times New Roman"/>
                        </a:rPr>
                        <a:t>Nhân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Sốt siêu 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60.00%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Dương Hoàng Bảo Uyên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83.33%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Nguyễn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Phạm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Nhiên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"/>
                        </a:rPr>
                        <a:t>89.47%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Times New Roman"/>
                        </a:rPr>
                        <a:t>Tổng cộng HD trong ngày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5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Times New Roman"/>
                        </a:rPr>
                        <a:t>Tổng cộng VM trong ngày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90.63%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latin typeface="Times New Roman"/>
                        </a:rPr>
                        <a:t>Số trẻ đánh răng trong ngày: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100" b="1" i="0" u="none" strike="noStrike">
                          <a:latin typeface="Times New Roman"/>
                        </a:rPr>
                        <a:t>Tỷ lệ % trẻ đánh răng trong ngày: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9203376" y="5415148"/>
            <a:ext cx="902525" cy="356259"/>
          </a:xfrm>
          <a:prstGeom prst="ellipse">
            <a:avLst/>
          </a:prstGeom>
          <a:noFill/>
          <a:ln w="31750">
            <a:solidFill>
              <a:srgbClr val="FB35D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0684" y="775360"/>
            <a:ext cx="1000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23288" y="765833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5035138" y="5884224"/>
            <a:ext cx="2553196" cy="712519"/>
          </a:xfrm>
          <a:prstGeom prst="wedgeEllipseCallout">
            <a:avLst>
              <a:gd name="adj1" fmla="val 113502"/>
              <a:gd name="adj2" fmla="val -89167"/>
            </a:avLst>
          </a:prstGeom>
          <a:ln w="317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Số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cháu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hiện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diện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phải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khớp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với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số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liệu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của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kế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toán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1983178" y="1769423"/>
            <a:ext cx="9048998" cy="3610099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       2. SỔ THANH TOÁN NHỎ</a:t>
            </a:r>
          </a:p>
          <a:p>
            <a:r>
              <a:rPr lang="en-US" sz="3600" b="1" dirty="0" smtClean="0">
                <a:solidFill>
                  <a:srgbClr val="003399"/>
                </a:solidFill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cháu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diện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tháng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tiền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thừa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khoản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gửi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phụ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huynh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</a:rPr>
              <a:t> 10, </a:t>
            </a:r>
            <a:r>
              <a:rPr lang="en-US" sz="3600" b="1" dirty="0" err="1" smtClean="0">
                <a:solidFill>
                  <a:srgbClr val="002060"/>
                </a:solidFill>
              </a:rPr>
              <a:t>chuẩn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bị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tiền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phải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đóng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sổ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61308" y="365125"/>
            <a:ext cx="7196447" cy="85803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TRÌNH TỰ THỰC HIỆN</a:t>
            </a:r>
          </a:p>
        </p:txBody>
      </p:sp>
      <p:sp>
        <p:nvSpPr>
          <p:cNvPr id="9" name="Oval 8"/>
          <p:cNvSpPr/>
          <p:nvPr/>
        </p:nvSpPr>
        <p:spPr>
          <a:xfrm>
            <a:off x="1223156" y="2315686"/>
            <a:ext cx="1689641" cy="188817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43912" y="486518"/>
            <a:ext cx="4154363" cy="5866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PHÒNG GD&amp;ĐT QUẬN 7                                  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Số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biên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lai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    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Mầm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Non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Tân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Hưng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BIÊN LAI THU TIỀN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Học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sinh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Đinh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Gia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Chi An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12/2018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Mã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số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284720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Lớp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Mầm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Học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phí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160.000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21 x 28.000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588.000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sáng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19 x 15.000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285.000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Tổ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chức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phục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vụ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Vệ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sinh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điện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25.000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TDNĐ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60.000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60.000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Anh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văn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200.000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trước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4 x 28.000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-112.000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           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Tổng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cộng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1.486.000 đ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Bằng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chữ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Một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triệu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bốn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trăm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tám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mươi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sáu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nghìn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đồng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   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Ngày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.....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.....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năm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2018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Thủ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quỹ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Kế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toán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Phụ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huynh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803467" y="510268"/>
            <a:ext cx="4219308" cy="5807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PHÒN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 GD&amp;ĐT QUẬN 7                                   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Số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biên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lai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        09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Mầm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Non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Tân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Hưng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BIÊN LAI THU TIỀN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Học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sinh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Trần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Ng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Khánh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An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12/2018  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Mã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số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284719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Lớp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Mầm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Học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phí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160.000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21 x 28.00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588.000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sáng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19 x 15.000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285.000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Tổ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chức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phục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vụ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Vệ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sinh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trú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điện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25.000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TDNĐ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60.000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60.000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Anh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văn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200.000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Tiền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ăn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trước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2 x 28.000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-56.000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 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Tổng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cộng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1.542.000 đ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Bằng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chữ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: 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Một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triệu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năm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trăm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bốn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mươi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hai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nghìn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đồng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       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Ngày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.....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tháng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.....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năm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2018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Thủ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quỹ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Kế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toán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             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Phụ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unito_Regular" charset="0"/>
                <a:cs typeface="Arial" pitchFamily="34" charset="0"/>
              </a:rPr>
              <a:t>huynh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10021</Words>
  <Application>WPS Presentation</Application>
  <PresentationFormat>Custom</PresentationFormat>
  <Paragraphs>6141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MỤC ĐÍCH QUẢN LÝ SỔ SÁCH BÁN TRÚ</vt:lpstr>
      <vt:lpstr>YÊU CẦU QUẢN LÝ SỔ SÁCH BÁN TRÚ</vt:lpstr>
      <vt:lpstr>CÁC LOẠI HỒ SƠ BÁN TRÚ</vt:lpstr>
      <vt:lpstr>CÁC LOẠI HỒ SƠ BÁN TRÚ</vt:lpstr>
      <vt:lpstr>Slide 6</vt:lpstr>
      <vt:lpstr>Slide 7</vt:lpstr>
      <vt:lpstr>TRÌNH TỰ THỰC HIỆN</vt:lpstr>
      <vt:lpstr>Slide 9</vt:lpstr>
      <vt:lpstr>TRÌNH TỰ THỰC HIỆN</vt:lpstr>
      <vt:lpstr>Slide 11</vt:lpstr>
      <vt:lpstr>Slide 12</vt:lpstr>
      <vt:lpstr>TRÌNH TỰ THỰC HIỆN</vt:lpstr>
      <vt:lpstr>Slide 14</vt:lpstr>
      <vt:lpstr>TRÌNH TỰ THỰC HIỆN</vt:lpstr>
      <vt:lpstr>Slide 16</vt:lpstr>
      <vt:lpstr>Slide 17</vt:lpstr>
      <vt:lpstr>TRÌNH TỰ THỰC HIỆN</vt:lpstr>
      <vt:lpstr>Slide 19</vt:lpstr>
      <vt:lpstr>Slide 20</vt:lpstr>
      <vt:lpstr>Slide 21</vt:lpstr>
      <vt:lpstr>Slide 22</vt:lpstr>
      <vt:lpstr>TRÌNH TỰ THỰC HIỆN (tiếp theo)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CALO TUẦN</vt:lpstr>
      <vt:lpstr>TỔNG HỢP TIỀN CHỢ THANH TOÁN THEO THÁNG</vt:lpstr>
      <vt:lpstr>SỔ CHỢ CÔ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616</cp:revision>
  <dcterms:created xsi:type="dcterms:W3CDTF">2013-08-30T05:54:00Z</dcterms:created>
  <dcterms:modified xsi:type="dcterms:W3CDTF">2019-02-28T06:12:21Z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